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9" r:id="rId2"/>
    <p:sldId id="409" r:id="rId3"/>
    <p:sldId id="383" r:id="rId4"/>
    <p:sldId id="382" r:id="rId5"/>
    <p:sldId id="381" r:id="rId6"/>
    <p:sldId id="380" r:id="rId7"/>
    <p:sldId id="406" r:id="rId8"/>
    <p:sldId id="407" r:id="rId9"/>
    <p:sldId id="408" r:id="rId10"/>
    <p:sldId id="401" r:id="rId11"/>
    <p:sldId id="386" r:id="rId12"/>
    <p:sldId id="385" r:id="rId13"/>
    <p:sldId id="384" r:id="rId14"/>
    <p:sldId id="271" r:id="rId15"/>
    <p:sldId id="332" r:id="rId16"/>
    <p:sldId id="294" r:id="rId17"/>
    <p:sldId id="402" r:id="rId18"/>
    <p:sldId id="274" r:id="rId19"/>
    <p:sldId id="286" r:id="rId20"/>
    <p:sldId id="287" r:id="rId21"/>
    <p:sldId id="363" r:id="rId22"/>
    <p:sldId id="404" r:id="rId23"/>
    <p:sldId id="391" r:id="rId24"/>
    <p:sldId id="390" r:id="rId25"/>
    <p:sldId id="389" r:id="rId26"/>
    <p:sldId id="388" r:id="rId27"/>
    <p:sldId id="387" r:id="rId28"/>
    <p:sldId id="410" r:id="rId29"/>
    <p:sldId id="34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1B2B3-4A74-4E40-8F29-5990D32E673C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66F7D-32D3-4C2E-9787-2B94F314F6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81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35058-C99C-52FC-E893-B0F8B6147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EDFF8-26A9-B1D2-02DF-A93AA900C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63133-4655-0035-995B-C21F5A8DE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Create same if icon available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AD1F-DE7A-8ACF-8847-BA5D4D5F3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50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- Generation (image / video / Text)</a:t>
            </a:r>
          </a:p>
          <a:p>
            <a:r>
              <a:rPr lang="en-IN" dirty="0"/>
              <a:t>- Mr </a:t>
            </a:r>
            <a:r>
              <a:rPr lang="en-IN" dirty="0" err="1"/>
              <a:t>india</a:t>
            </a:r>
            <a:r>
              <a:rPr lang="en-IN" dirty="0"/>
              <a:t> news and its reference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65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Remove this screen shot and add food order app screen 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83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FBE1-8DC0-31BC-09E1-B327702EA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C7C20-5953-F25B-E827-315ACA93E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782A9-B00C-709C-A672-F8051774E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Create same if icon available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47B76-F3EE-F827-9284-84DA9DE90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3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Rephrase text of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291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REDO and notes prepare for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85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07409-161D-54B0-02B9-984537F9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E164E-4D4D-1CD3-24B0-EED4AE2CD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003B5-9410-A1A8-2EC8-868B3030E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REDO and notes prepare for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CBA67-A8E3-18A4-9454-B9FC921EC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6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D1C7-68B5-0CAA-2BAF-ED83B56B4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6E972-0FBF-CE19-983E-06E708F7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19A7C-E176-1A06-E479-83DD8EFF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8CFF6-6560-1DD8-8C65-2CF0ACD0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86A99-59E5-58CB-D9CE-CDFFA8AB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0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A450-3916-DAA5-D7B4-8A0B9554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A2E66-FEBA-EAEA-293D-D91C6DB05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9B65B-2DCB-9865-46A9-DE808EB8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C1CE-EF75-663C-27E0-DB134CDB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0232F-73CB-DA4A-FE6F-1EBBAAAD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747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D3360-3F5D-92B1-3E17-3632A9B82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EFE35-BDC4-664A-34DB-BA460EE10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83BF0-C1E2-D7CE-AAA0-F6F3C258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E498-1EC1-A509-7D8D-D2E15C34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10DEE-6A67-0E51-219E-98022C48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43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4C61-1F49-7CCF-89B4-0E92B82CE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723D8-5E7D-D01D-3757-5609D89E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DE5E2-EB8B-1C00-4C58-A606D8D4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0D935-6D43-0F4B-8623-10DDC41A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DB367-F05F-C0B9-6358-21A60BA3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40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9740-5F64-0941-8AB5-0CFD6309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B1D0-C00D-0F91-A04C-8C1CE9ECD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92F02-3C14-F5CC-77BA-5E97694A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ED9DB-1822-B64C-805F-CB090FEC1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C47B-7575-AC31-30D6-92C1AD37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22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1DF1-4AD7-D209-FF28-97E084E5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C1AF-9A6F-20EA-966E-4E499D7879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C8A92-106D-5C9C-2F98-D37C76FA7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94EE9-104F-099D-0A0D-D9F2096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B7096-5466-6B38-226E-84C075BAB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0E302-D97B-D3C7-0CDF-F91EA19F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28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A5A6-7591-40C1-B069-83BC167F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A1CA1-0633-126C-3AE4-2CE1DC6C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A3CDD-2C56-4474-8E40-37F7D321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84F06-5A01-3EC5-8023-9B678A90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A443E-8DD5-1EEA-3D3D-4570A7CE8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1C599-D052-79B7-4467-692934D3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7B9A6-23E8-3202-A586-B6121C944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DAC4E-0962-2486-2397-84C0CB64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74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70D5-6F75-349C-3D35-5DB60373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54A65-59DF-BB6C-2088-A4AA3672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20500-BA69-7787-42E1-FAF0D553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21555-4A7C-60E0-5336-EBB037CF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04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0DF40-6479-9CB9-2039-D963E029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183D6-086F-D71C-F565-1276697BC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17D32-B618-AEEE-3981-DE5D9845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57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479-02ED-A74B-BFC2-64A69743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A5D9-A807-C54C-C647-D86D40C4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AC473-EBD8-BD6D-E262-36FC05E19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7F32D-A77B-D1CE-4644-3CAD6786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06BFE-DEF2-6E1E-FBD0-52F9B17CC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72888-1F22-F159-A446-B0BA1B62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9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8647-EA34-D7A8-A5CD-CE682782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C61CCF-F9C5-BFB1-52A7-26D4249EB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B10AC-0625-CC95-6DC7-49C64E8EB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FCA51-801D-0FA9-DA2C-45DB90BC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CC6E7-E9E7-34E9-8E6F-C9FE7547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65487-96A6-A3A8-ADB9-A8C95F7A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4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1028D-B20E-DC2F-56C5-1F5BF1E5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1259D-C644-B647-6CE0-B664BFE20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B366-7C0A-BA8D-E43F-4CBE853B6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872B9E-A8E2-4DAC-8A9B-2317B0C25BCB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5FE7F-2B7C-69AD-2D0B-A6CCEE91A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5CC56-F49A-B541-4774-B992383E0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C7F17-9269-4BEA-BB49-6C3EFCBB08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70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tform.openai.com/docs/models/gpt-3-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discord.gg/r4pNVqcpCr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company/edquestofficial/" TargetMode="External"/><Relationship Id="rId5" Type="http://schemas.openxmlformats.org/officeDocument/2006/relationships/hyperlink" Target="https://whatsapp.com/channel/0029VaOManvEKyZMoPCtPU24" TargetMode="Externa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enerativeai.pub/mark-zuckerberg-is-buying-350-000-h100-gpus-for-its-ai-plans-fd89664fe245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F964-8046-4986-333A-413E3F58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A logo with lines and text&#10;&#10;Description automatically generated">
            <a:extLst>
              <a:ext uri="{FF2B5EF4-FFF2-40B4-BE49-F238E27FC236}">
                <a16:creationId xmlns:a16="http://schemas.microsoft.com/office/drawing/2014/main" id="{9352C078-243C-067B-2F8E-B5A5E277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99" y="1565107"/>
            <a:ext cx="4604800" cy="460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 dirty="0">
              <a:solidFill>
                <a:srgbClr val="F2DB5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F2DB5B"/>
                </a:solidFill>
              </a:rPr>
              <a:t>Week 1 Day 1: 2nd Mar 2024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92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BA115-202A-A34F-CE07-AB02C156F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ED5651F-5DA2-EDAB-C74F-52CD42709D1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55AE76-1757-0F28-429D-498962B39C0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159E1-DFC3-8D20-4FEA-1078DDD733B8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8506499D-0F7E-07F7-36CE-31A314B9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9076C4F9-6236-49CA-DFCF-2938058D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9118E9-4C62-51F4-7EE3-7999BA9C904B}"/>
              </a:ext>
            </a:extLst>
          </p:cNvPr>
          <p:cNvCxnSpPr/>
          <p:nvPr/>
        </p:nvCxnSpPr>
        <p:spPr>
          <a:xfrm>
            <a:off x="2106369" y="3639379"/>
            <a:ext cx="9520343" cy="0"/>
          </a:xfrm>
          <a:prstGeom prst="line">
            <a:avLst/>
          </a:prstGeom>
          <a:ln w="38100">
            <a:solidFill>
              <a:srgbClr val="F2D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304456-14D2-90A1-BE45-704544608EBA}"/>
              </a:ext>
            </a:extLst>
          </p:cNvPr>
          <p:cNvGrpSpPr/>
          <p:nvPr/>
        </p:nvGrpSpPr>
        <p:grpSpPr>
          <a:xfrm>
            <a:off x="1580414" y="1618008"/>
            <a:ext cx="10364577" cy="1564158"/>
            <a:chOff x="1431327" y="1499153"/>
            <a:chExt cx="10364577" cy="156415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DEEA09-B407-73E2-575A-6D8CD0D30360}"/>
                </a:ext>
              </a:extLst>
            </p:cNvPr>
            <p:cNvGrpSpPr/>
            <p:nvPr/>
          </p:nvGrpSpPr>
          <p:grpSpPr>
            <a:xfrm>
              <a:off x="1645131" y="1499153"/>
              <a:ext cx="9996090" cy="974034"/>
              <a:chOff x="1645131" y="1499153"/>
              <a:chExt cx="9996090" cy="97403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8BF0349-1DED-AA7F-33D6-5BAFA6B8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131" y="152068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1CFA510-9040-21AC-3CEC-A5559F279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3849" y="150992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4FBA3D1-AC8F-CF42-DCD8-DB7A1F9B8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2567" y="1509920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557F4B-9800-9C3E-778B-4D3D3D62D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1285" y="1499153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CBC36CE-65F2-C6C5-398A-AF9EBAC3D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0003" y="152068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68043DF-A73A-2240-39CD-88B0CD091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8721" y="1499153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F2ACAB-D0A8-47FB-7B1B-B82955ACE82C}"/>
                </a:ext>
              </a:extLst>
            </p:cNvPr>
            <p:cNvSpPr txBox="1"/>
            <p:nvPr/>
          </p:nvSpPr>
          <p:spPr>
            <a:xfrm>
              <a:off x="1431327" y="2473187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Text Generation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216E5C-A33C-7A2E-88C6-5076378A460F}"/>
                </a:ext>
              </a:extLst>
            </p:cNvPr>
            <p:cNvSpPr txBox="1"/>
            <p:nvPr/>
          </p:nvSpPr>
          <p:spPr>
            <a:xfrm>
              <a:off x="3271834" y="2478536"/>
              <a:ext cx="1316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Q&amp;A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444B8D-DAB0-54B8-E1D7-F542CD6BC9CA}"/>
                </a:ext>
              </a:extLst>
            </p:cNvPr>
            <p:cNvSpPr txBox="1"/>
            <p:nvPr/>
          </p:nvSpPr>
          <p:spPr>
            <a:xfrm>
              <a:off x="4864580" y="2478536"/>
              <a:ext cx="1645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Text Summarization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F45A51-6E8D-B0C9-E4A9-6A7C8511B257}"/>
                </a:ext>
              </a:extLst>
            </p:cNvPr>
            <p:cNvSpPr txBox="1"/>
            <p:nvPr/>
          </p:nvSpPr>
          <p:spPr>
            <a:xfrm>
              <a:off x="6855311" y="2466159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Text Extraction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5FCDCE-465F-9B69-2EC9-2215DB76231D}"/>
                </a:ext>
              </a:extLst>
            </p:cNvPr>
            <p:cNvSpPr txBox="1"/>
            <p:nvPr/>
          </p:nvSpPr>
          <p:spPr>
            <a:xfrm>
              <a:off x="8695818" y="2471508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Paraphrase rephrase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CEA9A-C68F-B8CD-4427-75DA659175F6}"/>
                </a:ext>
              </a:extLst>
            </p:cNvPr>
            <p:cNvSpPr txBox="1"/>
            <p:nvPr/>
          </p:nvSpPr>
          <p:spPr>
            <a:xfrm>
              <a:off x="10479375" y="2471508"/>
              <a:ext cx="13165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Search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C15F9B-F1BE-49E4-6AFE-C4EACE08F725}"/>
              </a:ext>
            </a:extLst>
          </p:cNvPr>
          <p:cNvGrpSpPr/>
          <p:nvPr/>
        </p:nvGrpSpPr>
        <p:grpSpPr>
          <a:xfrm>
            <a:off x="2390616" y="4434772"/>
            <a:ext cx="8929390" cy="1467702"/>
            <a:chOff x="2253073" y="4539697"/>
            <a:chExt cx="8929390" cy="146770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843F1F-80EA-5927-8C8C-1AC94D173837}"/>
                </a:ext>
              </a:extLst>
            </p:cNvPr>
            <p:cNvGrpSpPr/>
            <p:nvPr/>
          </p:nvGrpSpPr>
          <p:grpSpPr>
            <a:xfrm>
              <a:off x="2454965" y="4539697"/>
              <a:ext cx="8608940" cy="965751"/>
              <a:chOff x="2922106" y="4350856"/>
              <a:chExt cx="8608940" cy="96575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ECF9280-C17D-5D47-4597-3C83F6A5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2106" y="4350856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5B83974-5EC9-1CE1-370F-0FF6FB4EF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36216" y="436410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860D862F-BA60-F721-DD59-48D482B22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0326" y="436410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A8A50A2-21D7-A0A0-34E0-1A44475DF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64436" y="4364107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986FEC9-AC9E-DF3D-35CE-B1F71BEFF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78546" y="4350856"/>
                <a:ext cx="952500" cy="952500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50242E-1DDA-E057-6B54-0A66CA5C9DC8}"/>
                </a:ext>
              </a:extLst>
            </p:cNvPr>
            <p:cNvSpPr txBox="1"/>
            <p:nvPr/>
          </p:nvSpPr>
          <p:spPr>
            <a:xfrm>
              <a:off x="2253073" y="5422624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Code Generation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88F40F4-2D1A-2C0D-C5C4-DBB9505F3C91}"/>
                </a:ext>
              </a:extLst>
            </p:cNvPr>
            <p:cNvSpPr txBox="1"/>
            <p:nvPr/>
          </p:nvSpPr>
          <p:spPr>
            <a:xfrm>
              <a:off x="4157039" y="5422624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Image Generation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EC8912-E897-5E3B-950D-EBAA6C28EA22}"/>
                </a:ext>
              </a:extLst>
            </p:cNvPr>
            <p:cNvSpPr txBox="1"/>
            <p:nvPr/>
          </p:nvSpPr>
          <p:spPr>
            <a:xfrm>
              <a:off x="6020102" y="5419286"/>
              <a:ext cx="14786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Image Classification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67A95D-FB22-EF7E-DD14-0439A3FD258A}"/>
                </a:ext>
              </a:extLst>
            </p:cNvPr>
            <p:cNvSpPr txBox="1"/>
            <p:nvPr/>
          </p:nvSpPr>
          <p:spPr>
            <a:xfrm>
              <a:off x="7961968" y="5422624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Audio Generation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698629-BCE6-1725-4427-3170CA74DDD7}"/>
                </a:ext>
              </a:extLst>
            </p:cNvPr>
            <p:cNvSpPr txBox="1"/>
            <p:nvPr/>
          </p:nvSpPr>
          <p:spPr>
            <a:xfrm>
              <a:off x="9865934" y="5422624"/>
              <a:ext cx="13165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/>
                <a:t>Video Generation</a:t>
              </a:r>
            </a:p>
          </p:txBody>
        </p:sp>
      </p:grpSp>
      <p:sp>
        <p:nvSpPr>
          <p:cNvPr id="58" name="Google Shape;149;p2">
            <a:extLst>
              <a:ext uri="{FF2B5EF4-FFF2-40B4-BE49-F238E27FC236}">
                <a16:creationId xmlns:a16="http://schemas.microsoft.com/office/drawing/2014/main" id="{1FD31C0E-3B6A-09F1-9C40-55E75CE9FECA}"/>
              </a:ext>
            </a:extLst>
          </p:cNvPr>
          <p:cNvSpPr txBox="1">
            <a:spLocks noGrp="1"/>
          </p:cNvSpPr>
          <p:nvPr/>
        </p:nvSpPr>
        <p:spPr>
          <a:xfrm>
            <a:off x="1527203" y="98778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Possibilities with Generative AI.</a:t>
            </a:r>
          </a:p>
        </p:txBody>
      </p:sp>
    </p:spTree>
    <p:extLst>
      <p:ext uri="{BB962C8B-B14F-4D97-AF65-F5344CB8AC3E}">
        <p14:creationId xmlns:p14="http://schemas.microsoft.com/office/powerpoint/2010/main" val="34348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AFFC5-A49F-A745-5716-9A7D946E8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895815-77F3-1CED-F3AB-C3FC7FD48CCE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10945-62ED-5F79-40A0-AEABDE1DAC1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6C39F-AA6E-7CC0-30DD-A7ADED20CBEC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AE9B1CEC-B995-0F6E-89D9-95691323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75150F13-2CAF-9FA4-F9AE-D8D15AE43E1C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>
                <a:solidFill>
                  <a:schemeClr val="tx1"/>
                </a:solidFill>
              </a:rPr>
              <a:t>Task Performed by Generative AI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48770950-B79B-F54A-51B6-7FF1FF7B80BD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6380" lvl="0" indent="-2463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/>
              <a:t>Generation / Rephrase </a:t>
            </a:r>
            <a:r>
              <a:rPr lang="en-US" sz="2000" dirty="0"/>
              <a:t>(Image, Audio, Video, Text)</a:t>
            </a:r>
          </a:p>
          <a:p>
            <a:pPr marL="246380" lvl="0" indent="-2463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/>
              <a:t>Translation</a:t>
            </a:r>
          </a:p>
          <a:p>
            <a:pPr marL="246380" lvl="0" indent="-2463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/>
              <a:t>Summarization</a:t>
            </a:r>
          </a:p>
          <a:p>
            <a:pPr marL="246380" lvl="0" indent="-2463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/>
              <a:t>Search or Extraction</a:t>
            </a:r>
          </a:p>
          <a:p>
            <a:pPr marL="246380" lvl="0" indent="-2463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/>
              <a:t>Classification or Tagging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B5253-E650-ADEB-E49D-993AD9B4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45340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7CFE-6B8D-798A-7C13-2BD311C33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3B53-1513-B7D4-D276-EB9033A722DB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1BBB2-7437-DAF8-D10A-C3D486B54CA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E57A3-00B5-2744-DA1E-64C259B0607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F94E39EA-2428-B578-0C03-35DFA895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B934FE9A-5874-6FBB-028D-5BC58279BEA5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>
                <a:solidFill>
                  <a:schemeClr val="tx1"/>
                </a:solidFill>
              </a:rPr>
              <a:t>Task: Translation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BBC853AA-F4DD-E5C6-0927-6447D7ADC5C7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endParaRPr lang="en-US"/>
          </a:p>
          <a:p>
            <a:pPr marL="0" indent="0" algn="ctr">
              <a:spcBef>
                <a:spcPts val="0"/>
              </a:spcBef>
              <a:buNone/>
            </a:pPr>
            <a:r>
              <a:rPr lang="en-US"/>
              <a:t>Translate a piece of content from one language to another language. This could be text or audio.</a:t>
            </a:r>
          </a:p>
        </p:txBody>
      </p:sp>
      <p:pic>
        <p:nvPicPr>
          <p:cNvPr id="4" name="Picture 3" descr="Google Translate Will Now Be Able To Work In 33 New Languages – Punekar News">
            <a:extLst>
              <a:ext uri="{FF2B5EF4-FFF2-40B4-BE49-F238E27FC236}">
                <a16:creationId xmlns:a16="http://schemas.microsoft.com/office/drawing/2014/main" id="{DD3E62AD-1BE5-2A7E-706D-3CFF862E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431232"/>
            <a:ext cx="3183731" cy="1817191"/>
          </a:xfrm>
          <a:prstGeom prst="rect">
            <a:avLst/>
          </a:prstGeom>
        </p:spPr>
      </p:pic>
      <p:pic>
        <p:nvPicPr>
          <p:cNvPr id="5" name="Picture 4" descr="Download Talkao Translate MOD APK 391.0 (Unlocked Pro)">
            <a:extLst>
              <a:ext uri="{FF2B5EF4-FFF2-40B4-BE49-F238E27FC236}">
                <a16:creationId xmlns:a16="http://schemas.microsoft.com/office/drawing/2014/main" id="{A7CAB14B-3A59-5451-E857-4B0BE17C8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369" y="3570303"/>
            <a:ext cx="4035027" cy="154500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D31CF98-D2F5-D86C-E723-9E907625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270278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24734-2C0A-771C-C067-F30A80152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082B1F-5F57-289E-1329-AAAAB6885AB4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7783E-8238-39DB-C220-487728256853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604B5-2446-054A-9DAC-0D5B88F80C09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07FA920D-4A91-AE3C-C0CD-94290488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81411C0-F43D-9896-3D27-41740F4E51CF}"/>
              </a:ext>
            </a:extLst>
          </p:cNvPr>
          <p:cNvSpPr txBox="1">
            <a:spLocks noGrp="1"/>
          </p:cNvSpPr>
          <p:nvPr/>
        </p:nvSpPr>
        <p:spPr>
          <a:xfrm>
            <a:off x="1593436" y="187739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>
                <a:solidFill>
                  <a:schemeClr val="tx1"/>
                </a:solidFill>
              </a:rPr>
              <a:t>Translation: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55847-4769-E192-668B-2F4ED7FE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26" y="1568147"/>
            <a:ext cx="5612641" cy="2549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E45DA-30DA-3A1B-E160-998A62D548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77642" y="4256446"/>
            <a:ext cx="6823120" cy="2102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8FC6F-BB1F-F1EF-0B6A-FC2B8354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469088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87A030-9D3E-07B5-5E7A-C2F67835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96" y="1601018"/>
            <a:ext cx="6077262" cy="40769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ACD424-ED09-6C20-5B62-4519427ED8CF}"/>
              </a:ext>
            </a:extLst>
          </p:cNvPr>
          <p:cNvGrpSpPr/>
          <p:nvPr/>
        </p:nvGrpSpPr>
        <p:grpSpPr>
          <a:xfrm>
            <a:off x="1899495" y="1601018"/>
            <a:ext cx="2610290" cy="3723115"/>
            <a:chOff x="1899495" y="1601018"/>
            <a:chExt cx="2610290" cy="37231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B9D33-0517-7F0B-B67E-3AD362BEB9A1}"/>
                </a:ext>
              </a:extLst>
            </p:cNvPr>
            <p:cNvSpPr txBox="1"/>
            <p:nvPr/>
          </p:nvSpPr>
          <p:spPr>
            <a:xfrm>
              <a:off x="2330616" y="1601018"/>
              <a:ext cx="1707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Writing</a:t>
              </a:r>
              <a:endParaRPr lang="en-IN" sz="3600" dirty="0"/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7EC9F302-E020-D683-7DF3-6EBA47A653F3}"/>
                </a:ext>
              </a:extLst>
            </p:cNvPr>
            <p:cNvSpPr/>
            <p:nvPr/>
          </p:nvSpPr>
          <p:spPr>
            <a:xfrm>
              <a:off x="1899495" y="3639473"/>
              <a:ext cx="2610290" cy="1684660"/>
            </a:xfrm>
            <a:prstGeom prst="wedgeRectCallout">
              <a:avLst>
                <a:gd name="adj1" fmla="val 53035"/>
                <a:gd name="adj2" fmla="val 59051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Response:</a:t>
              </a:r>
              <a:r>
                <a:rPr lang="en-US" dirty="0">
                  <a:solidFill>
                    <a:schemeClr val="tx1"/>
                  </a:solidFill>
                </a:rPr>
                <a:t> Certainly, you have the option to select fast delivery. With this option, we guarantee delivery on the same day.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F3C84-AD40-DB58-3BB1-796E155081B4}"/>
              </a:ext>
            </a:extLst>
          </p:cNvPr>
          <p:cNvSpPr/>
          <p:nvPr/>
        </p:nvSpPr>
        <p:spPr>
          <a:xfrm>
            <a:off x="1899495" y="2376211"/>
            <a:ext cx="2610290" cy="903355"/>
          </a:xfrm>
          <a:prstGeom prst="wedgeRectCallout">
            <a:avLst>
              <a:gd name="adj1" fmla="val -48630"/>
              <a:gd name="adj2" fmla="val 69249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Prompt:</a:t>
            </a:r>
            <a:r>
              <a:rPr lang="en-US" dirty="0">
                <a:solidFill>
                  <a:schemeClr val="tx1"/>
                </a:solidFill>
              </a:rPr>
              <a:t> Is delivery service offered at your showroom?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Google Shape;149;p2">
            <a:extLst>
              <a:ext uri="{FF2B5EF4-FFF2-40B4-BE49-F238E27FC236}">
                <a16:creationId xmlns:a16="http://schemas.microsoft.com/office/drawing/2014/main" id="{BD4A3CAF-BBFF-0DE8-C049-31DE80A3E8A1}"/>
              </a:ext>
            </a:extLst>
          </p:cNvPr>
          <p:cNvSpPr txBox="1">
            <a:spLocks noGrp="1"/>
          </p:cNvSpPr>
          <p:nvPr/>
        </p:nvSpPr>
        <p:spPr>
          <a:xfrm>
            <a:off x="1431744" y="-239926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Gen AI Writing Example</a:t>
            </a:r>
          </a:p>
        </p:txBody>
      </p:sp>
    </p:spTree>
    <p:extLst>
      <p:ext uri="{BB962C8B-B14F-4D97-AF65-F5344CB8AC3E}">
        <p14:creationId xmlns:p14="http://schemas.microsoft.com/office/powerpoint/2010/main" val="1693401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2ABB8-3C8B-F497-B8A7-44DA0B39A56B}"/>
              </a:ext>
            </a:extLst>
          </p:cNvPr>
          <p:cNvGrpSpPr/>
          <p:nvPr/>
        </p:nvGrpSpPr>
        <p:grpSpPr>
          <a:xfrm>
            <a:off x="1474869" y="1928862"/>
            <a:ext cx="3122547" cy="3557538"/>
            <a:chOff x="1474869" y="1928862"/>
            <a:chExt cx="3122547" cy="33886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E81211-9B4F-C214-AB67-B4338A591552}"/>
                </a:ext>
              </a:extLst>
            </p:cNvPr>
            <p:cNvSpPr txBox="1"/>
            <p:nvPr/>
          </p:nvSpPr>
          <p:spPr>
            <a:xfrm>
              <a:off x="1872467" y="1928862"/>
              <a:ext cx="2166133" cy="61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Reading</a:t>
              </a:r>
              <a:endParaRPr lang="en-IN" sz="3600" dirty="0"/>
            </a:p>
          </p:txBody>
        </p:sp>
        <p:sp>
          <p:nvSpPr>
            <p:cNvPr id="3" name="Speech Bubble: Rectangle 2">
              <a:extLst>
                <a:ext uri="{FF2B5EF4-FFF2-40B4-BE49-F238E27FC236}">
                  <a16:creationId xmlns:a16="http://schemas.microsoft.com/office/drawing/2014/main" id="{0561BF37-CCCB-44DB-66EE-D8C113D4C056}"/>
                </a:ext>
              </a:extLst>
            </p:cNvPr>
            <p:cNvSpPr/>
            <p:nvPr/>
          </p:nvSpPr>
          <p:spPr>
            <a:xfrm>
              <a:off x="1474869" y="2580932"/>
              <a:ext cx="3122546" cy="1991068"/>
            </a:xfrm>
            <a:prstGeom prst="wedgeRectCallout">
              <a:avLst>
                <a:gd name="adj1" fmla="val -51072"/>
                <a:gd name="adj2" fmla="val 59244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Prompt:</a:t>
              </a:r>
              <a:r>
                <a:rPr lang="en-US" dirty="0">
                  <a:solidFill>
                    <a:schemeClr val="tx1"/>
                  </a:solidFill>
                </a:rPr>
                <a:t> Classify the sentiment of the following review as either positive or negative: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The delivery service was very good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2DA9D65A-3403-41B2-B8FC-DFF0CE197E6E}"/>
                </a:ext>
              </a:extLst>
            </p:cNvPr>
            <p:cNvSpPr/>
            <p:nvPr/>
          </p:nvSpPr>
          <p:spPr>
            <a:xfrm>
              <a:off x="1474870" y="4752863"/>
              <a:ext cx="3122546" cy="564614"/>
            </a:xfrm>
            <a:prstGeom prst="wedgeRectCallout">
              <a:avLst>
                <a:gd name="adj1" fmla="val 52461"/>
                <a:gd name="adj2" fmla="val 78344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/>
                  </a:solidFill>
                </a:rPr>
                <a:t>Response </a:t>
              </a:r>
              <a:r>
                <a:rPr lang="en-US" dirty="0">
                  <a:solidFill>
                    <a:schemeClr val="tx1"/>
                  </a:solidFill>
                </a:rPr>
                <a:t>&lt;as shown in the screenshots&gt;</a:t>
              </a:r>
              <a:endParaRPr lang="en-IN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5C526-D215-21D5-510C-A75AFBA9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46" y="2559005"/>
            <a:ext cx="6731346" cy="1739989"/>
          </a:xfrm>
          <a:prstGeom prst="rect">
            <a:avLst/>
          </a:prstGeom>
        </p:spPr>
      </p:pic>
      <p:sp>
        <p:nvSpPr>
          <p:cNvPr id="9" name="Google Shape;149;p2">
            <a:extLst>
              <a:ext uri="{FF2B5EF4-FFF2-40B4-BE49-F238E27FC236}">
                <a16:creationId xmlns:a16="http://schemas.microsoft.com/office/drawing/2014/main" id="{67F275BF-F622-683A-DEFC-49662089A33C}"/>
              </a:ext>
            </a:extLst>
          </p:cNvPr>
          <p:cNvSpPr txBox="1">
            <a:spLocks noGrp="1"/>
          </p:cNvSpPr>
          <p:nvPr/>
        </p:nvSpPr>
        <p:spPr>
          <a:xfrm>
            <a:off x="1419841" y="-239926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Gen AI Reading Example</a:t>
            </a:r>
          </a:p>
        </p:txBody>
      </p:sp>
    </p:spTree>
    <p:extLst>
      <p:ext uri="{BB962C8B-B14F-4D97-AF65-F5344CB8AC3E}">
        <p14:creationId xmlns:p14="http://schemas.microsoft.com/office/powerpoint/2010/main" val="35724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F8C2DB-EB84-DB08-2BF6-83C7D0E3F249}"/>
              </a:ext>
            </a:extLst>
          </p:cNvPr>
          <p:cNvGrpSpPr/>
          <p:nvPr/>
        </p:nvGrpSpPr>
        <p:grpSpPr>
          <a:xfrm>
            <a:off x="1593435" y="1315576"/>
            <a:ext cx="3604729" cy="4613397"/>
            <a:chOff x="8412378" y="1872207"/>
            <a:chExt cx="2776600" cy="4613397"/>
          </a:xfrm>
        </p:grpSpPr>
        <p:sp>
          <p:nvSpPr>
            <p:cNvPr id="3" name="Speech Bubble: Rectangle 2">
              <a:extLst>
                <a:ext uri="{FF2B5EF4-FFF2-40B4-BE49-F238E27FC236}">
                  <a16:creationId xmlns:a16="http://schemas.microsoft.com/office/drawing/2014/main" id="{26565C64-7B7A-D7B8-7C00-5EE96467C589}"/>
                </a:ext>
              </a:extLst>
            </p:cNvPr>
            <p:cNvSpPr/>
            <p:nvPr/>
          </p:nvSpPr>
          <p:spPr>
            <a:xfrm>
              <a:off x="8416670" y="2453156"/>
              <a:ext cx="2772308" cy="432048"/>
            </a:xfrm>
            <a:prstGeom prst="wedgeRectCallout">
              <a:avLst>
                <a:gd name="adj1" fmla="val -51128"/>
                <a:gd name="adj2" fmla="val 82341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Bot</a:t>
              </a:r>
              <a:r>
                <a:rPr lang="en-US">
                  <a:solidFill>
                    <a:schemeClr val="tx1"/>
                  </a:solidFill>
                </a:rPr>
                <a:t>: Welcome to the showroom!</a:t>
              </a:r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12431529-0C4C-628E-A537-3D8883AE004B}"/>
                </a:ext>
              </a:extLst>
            </p:cNvPr>
            <p:cNvSpPr/>
            <p:nvPr/>
          </p:nvSpPr>
          <p:spPr>
            <a:xfrm>
              <a:off x="8416670" y="3173236"/>
              <a:ext cx="2772308" cy="432048"/>
            </a:xfrm>
            <a:prstGeom prst="wedgeRectCallout">
              <a:avLst>
                <a:gd name="adj1" fmla="val 51707"/>
                <a:gd name="adj2" fmla="val 80137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User</a:t>
              </a:r>
              <a:r>
                <a:rPr lang="en-US">
                  <a:solidFill>
                    <a:schemeClr val="tx1"/>
                  </a:solidFill>
                </a:rPr>
                <a:t>: I am looking for a laptop</a:t>
              </a:r>
              <a:endParaRPr lang="en-IN">
                <a:solidFill>
                  <a:schemeClr val="tx1"/>
                </a:solidFill>
                <a:cs typeface="Calibri" panose="020F0502020204030204"/>
              </a:endParaRPr>
            </a:p>
          </p:txBody>
        </p:sp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64BD39B7-53C0-FB96-3E7B-71BB58246592}"/>
                </a:ext>
              </a:extLst>
            </p:cNvPr>
            <p:cNvSpPr/>
            <p:nvPr/>
          </p:nvSpPr>
          <p:spPr>
            <a:xfrm>
              <a:off x="8416670" y="3893316"/>
              <a:ext cx="2772308" cy="432048"/>
            </a:xfrm>
            <a:prstGeom prst="wedgeRectCallout">
              <a:avLst>
                <a:gd name="adj1" fmla="val -51128"/>
                <a:gd name="adj2" fmla="val 82341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Bot</a:t>
              </a:r>
              <a:r>
                <a:rPr lang="en-US">
                  <a:solidFill>
                    <a:schemeClr val="tx1"/>
                  </a:solidFill>
                </a:rPr>
                <a:t>: Win. Mac. or Linux ?</a:t>
              </a:r>
              <a:endParaRPr lang="en-IN">
                <a:solidFill>
                  <a:schemeClr val="tx1"/>
                </a:solidFill>
                <a:cs typeface="Calibri" panose="020F0502020204030204"/>
              </a:endParaRP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00350CD-81A8-156C-63F8-B2425274B45A}"/>
                </a:ext>
              </a:extLst>
            </p:cNvPr>
            <p:cNvSpPr/>
            <p:nvPr/>
          </p:nvSpPr>
          <p:spPr>
            <a:xfrm>
              <a:off x="8416670" y="4613396"/>
              <a:ext cx="2772308" cy="432048"/>
            </a:xfrm>
            <a:prstGeom prst="wedgeRectCallout">
              <a:avLst>
                <a:gd name="adj1" fmla="val 51707"/>
                <a:gd name="adj2" fmla="val 80137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User</a:t>
              </a:r>
              <a:r>
                <a:rPr lang="en-US">
                  <a:solidFill>
                    <a:schemeClr val="tx1"/>
                  </a:solidFill>
                </a:rPr>
                <a:t>: Windows</a:t>
              </a:r>
              <a:endParaRPr lang="en-IN">
                <a:solidFill>
                  <a:schemeClr val="tx1"/>
                </a:solidFill>
                <a:cs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13C060-D18D-813A-6226-6B284873FCEE}"/>
                </a:ext>
              </a:extLst>
            </p:cNvPr>
            <p:cNvSpPr txBox="1"/>
            <p:nvPr/>
          </p:nvSpPr>
          <p:spPr>
            <a:xfrm>
              <a:off x="9034730" y="1872207"/>
              <a:ext cx="13963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/>
                <a:t>Chatting</a:t>
              </a:r>
              <a:endParaRPr lang="en-IN" sz="3000"/>
            </a:p>
          </p:txBody>
        </p:sp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E98FD228-1E6B-4CAD-4C07-6EAB0D385D81}"/>
                </a:ext>
              </a:extLst>
            </p:cNvPr>
            <p:cNvSpPr/>
            <p:nvPr/>
          </p:nvSpPr>
          <p:spPr>
            <a:xfrm>
              <a:off x="8412378" y="5333476"/>
              <a:ext cx="2772308" cy="432048"/>
            </a:xfrm>
            <a:prstGeom prst="wedgeRectCallout">
              <a:avLst>
                <a:gd name="adj1" fmla="val -51128"/>
                <a:gd name="adj2" fmla="val 82341"/>
              </a:avLst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Bot</a:t>
              </a:r>
              <a:r>
                <a:rPr lang="en-US">
                  <a:solidFill>
                    <a:schemeClr val="tx1"/>
                  </a:solidFill>
                </a:rPr>
                <a:t>: i3, i5, i7</a:t>
              </a:r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5E44D133-E3B0-DA62-9895-E6075703B41B}"/>
                </a:ext>
              </a:extLst>
            </p:cNvPr>
            <p:cNvSpPr/>
            <p:nvPr/>
          </p:nvSpPr>
          <p:spPr>
            <a:xfrm>
              <a:off x="8412378" y="6053556"/>
              <a:ext cx="2772308" cy="432048"/>
            </a:xfrm>
            <a:prstGeom prst="wedgeRectCallout">
              <a:avLst>
                <a:gd name="adj1" fmla="val 51707"/>
                <a:gd name="adj2" fmla="val 80137"/>
              </a:avLst>
            </a:prstGeom>
            <a:gradFill flip="none" rotWithShape="1">
              <a:gsLst>
                <a:gs pos="0">
                  <a:srgbClr val="D7C055">
                    <a:tint val="66000"/>
                    <a:satMod val="160000"/>
                  </a:srgbClr>
                </a:gs>
                <a:gs pos="50000">
                  <a:srgbClr val="D7C055">
                    <a:tint val="44500"/>
                    <a:satMod val="160000"/>
                  </a:srgbClr>
                </a:gs>
                <a:gs pos="100000">
                  <a:srgbClr val="D7C055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b="1">
                  <a:solidFill>
                    <a:schemeClr val="tx1"/>
                  </a:solidFill>
                </a:rPr>
                <a:t>User</a:t>
              </a:r>
              <a:r>
                <a:rPr lang="en-US">
                  <a:solidFill>
                    <a:schemeClr val="tx1"/>
                  </a:solidFill>
                </a:rPr>
                <a:t>: i7</a:t>
              </a:r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2" name="Google Shape;149;p2">
            <a:extLst>
              <a:ext uri="{FF2B5EF4-FFF2-40B4-BE49-F238E27FC236}">
                <a16:creationId xmlns:a16="http://schemas.microsoft.com/office/drawing/2014/main" id="{7819A391-CE81-4447-E7DD-A350B08A5523}"/>
              </a:ext>
            </a:extLst>
          </p:cNvPr>
          <p:cNvSpPr txBox="1">
            <a:spLocks noGrp="1"/>
          </p:cNvSpPr>
          <p:nvPr/>
        </p:nvSpPr>
        <p:spPr>
          <a:xfrm>
            <a:off x="1419841" y="-247279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Gen AI Chatting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2C665E-0061-4871-B327-9200DBBBA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389" y="1869574"/>
            <a:ext cx="6464632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3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94DC2-9622-EE59-F366-60BC977DF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36BE33-25CA-D9E3-72E0-69B211058AEC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D91980-2909-7E39-ED1B-DFE6A4BD7DAA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B2602-BF8C-0918-85A3-BD5D3B7776D0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9AECB3CE-9244-8CD3-930D-93C19D40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B1880A81-E39F-90D9-37B0-D09836EA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8" name="Google Shape;149;p2">
            <a:extLst>
              <a:ext uri="{FF2B5EF4-FFF2-40B4-BE49-F238E27FC236}">
                <a16:creationId xmlns:a16="http://schemas.microsoft.com/office/drawing/2014/main" id="{8BE1CC4D-D039-9EDD-E5B7-A40BF4F67BEB}"/>
              </a:ext>
            </a:extLst>
          </p:cNvPr>
          <p:cNvSpPr txBox="1">
            <a:spLocks noGrp="1"/>
          </p:cNvSpPr>
          <p:nvPr/>
        </p:nvSpPr>
        <p:spPr>
          <a:xfrm>
            <a:off x="1472957" y="-277468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What Is Prompt Engineering 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A9FC5C-9531-CD81-61C5-004D5AA4A00D}"/>
              </a:ext>
            </a:extLst>
          </p:cNvPr>
          <p:cNvGrpSpPr/>
          <p:nvPr/>
        </p:nvGrpSpPr>
        <p:grpSpPr>
          <a:xfrm>
            <a:off x="2365516" y="1646063"/>
            <a:ext cx="8368748" cy="3565873"/>
            <a:chOff x="2236304" y="1503373"/>
            <a:chExt cx="8368748" cy="35658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8C5A8D-A121-C324-69BF-B5A4DB07D2DC}"/>
                </a:ext>
              </a:extLst>
            </p:cNvPr>
            <p:cNvSpPr txBox="1"/>
            <p:nvPr/>
          </p:nvSpPr>
          <p:spPr>
            <a:xfrm>
              <a:off x="3859694" y="1503373"/>
              <a:ext cx="1292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Syntax hacking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552AC96-DA99-B9B2-E832-A81A8D71E6D8}"/>
                </a:ext>
              </a:extLst>
            </p:cNvPr>
            <p:cNvGrpSpPr/>
            <p:nvPr/>
          </p:nvGrpSpPr>
          <p:grpSpPr>
            <a:xfrm>
              <a:off x="2236304" y="1673160"/>
              <a:ext cx="8368748" cy="3396086"/>
              <a:chOff x="2236304" y="1673160"/>
              <a:chExt cx="8368748" cy="3396086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35CC6F7-CF00-B641-09CD-919C844E1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6304" y="3279913"/>
                <a:ext cx="8368748" cy="0"/>
              </a:xfrm>
              <a:prstGeom prst="straightConnector1">
                <a:avLst/>
              </a:prstGeom>
              <a:ln w="479425" cmpd="sng">
                <a:solidFill>
                  <a:srgbClr val="D7C055"/>
                </a:solidFill>
                <a:headEnd type="triangle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C12EE7-018E-E2FF-D0B7-3B1D67612297}"/>
                  </a:ext>
                </a:extLst>
              </p:cNvPr>
              <p:cNvSpPr txBox="1"/>
              <p:nvPr/>
            </p:nvSpPr>
            <p:spPr>
              <a:xfrm>
                <a:off x="3036684" y="2931756"/>
                <a:ext cx="70305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dirty="0"/>
                  <a:t>Spectrum Of Prompting Technique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F23E6-D830-72B8-D2AF-7E0C62F2A3DB}"/>
                  </a:ext>
                </a:extLst>
              </p:cNvPr>
              <p:cNvSpPr txBox="1"/>
              <p:nvPr/>
            </p:nvSpPr>
            <p:spPr>
              <a:xfrm>
                <a:off x="2882347" y="4422915"/>
                <a:ext cx="12920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Prompt Templates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99D8D53-DEAA-1262-F823-096F7F7F781D}"/>
                  </a:ext>
                </a:extLst>
              </p:cNvPr>
              <p:cNvCxnSpPr/>
              <p:nvPr/>
            </p:nvCxnSpPr>
            <p:spPr>
              <a:xfrm>
                <a:off x="3508513" y="3508514"/>
                <a:ext cx="0" cy="8547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36DE0A-E265-4E1F-816D-AF5E5C4D3B7D}"/>
                  </a:ext>
                </a:extLst>
              </p:cNvPr>
              <p:cNvSpPr txBox="1"/>
              <p:nvPr/>
            </p:nvSpPr>
            <p:spPr>
              <a:xfrm>
                <a:off x="5151781" y="4422915"/>
                <a:ext cx="1292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Zero-shot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9E1305-8729-6871-BB7C-115DD0ED15AF}"/>
                  </a:ext>
                </a:extLst>
              </p:cNvPr>
              <p:cNvCxnSpPr/>
              <p:nvPr/>
            </p:nvCxnSpPr>
            <p:spPr>
              <a:xfrm>
                <a:off x="5777947" y="3508514"/>
                <a:ext cx="0" cy="8547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E54C91-1EF8-42A9-487D-4ADC550E1870}"/>
                  </a:ext>
                </a:extLst>
              </p:cNvPr>
              <p:cNvSpPr txBox="1"/>
              <p:nvPr/>
            </p:nvSpPr>
            <p:spPr>
              <a:xfrm>
                <a:off x="7563678" y="4437811"/>
                <a:ext cx="1292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Few-shot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DA2C866-EF26-8D5E-F49D-4C6F4019DEF8}"/>
                  </a:ext>
                </a:extLst>
              </p:cNvPr>
              <p:cNvCxnSpPr/>
              <p:nvPr/>
            </p:nvCxnSpPr>
            <p:spPr>
              <a:xfrm>
                <a:off x="8189844" y="3523410"/>
                <a:ext cx="0" cy="8547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CF6E20C-8E7F-D6DE-C7E9-651020C15A0A}"/>
                  </a:ext>
                </a:extLst>
              </p:cNvPr>
              <p:cNvCxnSpPr/>
              <p:nvPr/>
            </p:nvCxnSpPr>
            <p:spPr>
              <a:xfrm>
                <a:off x="4492483" y="2170044"/>
                <a:ext cx="0" cy="8547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4B230D8-64B1-AE0D-3688-37334161615B}"/>
                  </a:ext>
                </a:extLst>
              </p:cNvPr>
              <p:cNvCxnSpPr/>
              <p:nvPr/>
            </p:nvCxnSpPr>
            <p:spPr>
              <a:xfrm>
                <a:off x="6881190" y="2170044"/>
                <a:ext cx="0" cy="8547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303F4DB-2A0D-CC4C-35D8-B35BD9BF4BEB}"/>
                  </a:ext>
                </a:extLst>
              </p:cNvPr>
              <p:cNvCxnSpPr/>
              <p:nvPr/>
            </p:nvCxnSpPr>
            <p:spPr>
              <a:xfrm>
                <a:off x="9054541" y="2184940"/>
                <a:ext cx="0" cy="8547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9A50CD-273A-7A53-C2E2-8D62AC8658E2}"/>
                  </a:ext>
                </a:extLst>
              </p:cNvPr>
              <p:cNvSpPr txBox="1"/>
              <p:nvPr/>
            </p:nvSpPr>
            <p:spPr>
              <a:xfrm>
                <a:off x="6235146" y="1673160"/>
                <a:ext cx="1292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Single-shot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7C237E-B6CA-9E61-20C5-9F6C801C1214}"/>
                </a:ext>
              </a:extLst>
            </p:cNvPr>
            <p:cNvSpPr txBox="1"/>
            <p:nvPr/>
          </p:nvSpPr>
          <p:spPr>
            <a:xfrm>
              <a:off x="8408497" y="1525310"/>
              <a:ext cx="1292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Prompt-tuning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5BC6ED1-2002-3E45-8171-D39CEADDDF24}"/>
              </a:ext>
            </a:extLst>
          </p:cNvPr>
          <p:cNvSpPr txBox="1"/>
          <p:nvPr/>
        </p:nvSpPr>
        <p:spPr>
          <a:xfrm>
            <a:off x="1189377" y="2711147"/>
            <a:ext cx="13369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Getting a perfect answer from the model on your first try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DAF1BA-2DBB-4958-1FC0-4AEE1222F6DA}"/>
              </a:ext>
            </a:extLst>
          </p:cNvPr>
          <p:cNvSpPr txBox="1"/>
          <p:nvPr/>
        </p:nvSpPr>
        <p:spPr>
          <a:xfrm>
            <a:off x="10694496" y="2975056"/>
            <a:ext cx="143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Testing every combination until it works</a:t>
            </a:r>
          </a:p>
        </p:txBody>
      </p:sp>
    </p:spTree>
    <p:extLst>
      <p:ext uri="{BB962C8B-B14F-4D97-AF65-F5344CB8AC3E}">
        <p14:creationId xmlns:p14="http://schemas.microsoft.com/office/powerpoint/2010/main" val="287055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CCF1C3-557F-60DB-0BC6-B3FBB511FDE2}"/>
              </a:ext>
            </a:extLst>
          </p:cNvPr>
          <p:cNvGrpSpPr/>
          <p:nvPr/>
        </p:nvGrpSpPr>
        <p:grpSpPr>
          <a:xfrm>
            <a:off x="5130521" y="2204864"/>
            <a:ext cx="2241343" cy="1047473"/>
            <a:chOff x="5130521" y="2204864"/>
            <a:chExt cx="2241343" cy="1047473"/>
          </a:xfrm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519B2CAD-7F17-BEAA-34CF-87D68B591501}"/>
                </a:ext>
              </a:extLst>
            </p:cNvPr>
            <p:cNvSpPr/>
            <p:nvPr/>
          </p:nvSpPr>
          <p:spPr>
            <a:xfrm>
              <a:off x="5130521" y="2204864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5FEEDC92-F339-D4FB-38C7-09C78C8C2830}"/>
                </a:ext>
              </a:extLst>
            </p:cNvPr>
            <p:cNvSpPr txBox="1"/>
            <p:nvPr/>
          </p:nvSpPr>
          <p:spPr>
            <a:xfrm>
              <a:off x="5658302" y="2365720"/>
              <a:ext cx="1165189" cy="787227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Get </a:t>
              </a:r>
              <a:r>
                <a:rPr lang="en-IN" sz="2400" dirty="0"/>
                <a:t>labelled</a:t>
              </a:r>
              <a:r>
                <a:rPr lang="en-IN" sz="2400" kern="1200" dirty="0"/>
                <a:t> data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37DE4-4ADD-15B8-6636-C815539AF982}"/>
              </a:ext>
            </a:extLst>
          </p:cNvPr>
          <p:cNvGrpSpPr/>
          <p:nvPr/>
        </p:nvGrpSpPr>
        <p:grpSpPr>
          <a:xfrm>
            <a:off x="7165437" y="2204864"/>
            <a:ext cx="2241343" cy="1047473"/>
            <a:chOff x="7165437" y="2204864"/>
            <a:chExt cx="2241343" cy="1047473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989C2DD7-D9C7-AC85-9620-4E296371109D}"/>
                </a:ext>
              </a:extLst>
            </p:cNvPr>
            <p:cNvSpPr/>
            <p:nvPr/>
          </p:nvSpPr>
          <p:spPr>
            <a:xfrm>
              <a:off x="7165437" y="2204864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Arrow: Chevron 6">
              <a:extLst>
                <a:ext uri="{FF2B5EF4-FFF2-40B4-BE49-F238E27FC236}">
                  <a16:creationId xmlns:a16="http://schemas.microsoft.com/office/drawing/2014/main" id="{0215888E-FCF6-C9FA-9DAA-1D7ADF6FCFAA}"/>
                </a:ext>
              </a:extLst>
            </p:cNvPr>
            <p:cNvSpPr txBox="1"/>
            <p:nvPr/>
          </p:nvSpPr>
          <p:spPr>
            <a:xfrm>
              <a:off x="7673340" y="2301613"/>
              <a:ext cx="1142465" cy="851334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Train AI model on data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93CCD2-20A0-C304-9399-D565393A34AC}"/>
              </a:ext>
            </a:extLst>
          </p:cNvPr>
          <p:cNvGrpSpPr/>
          <p:nvPr/>
        </p:nvGrpSpPr>
        <p:grpSpPr>
          <a:xfrm>
            <a:off x="9128345" y="2204864"/>
            <a:ext cx="2241343" cy="1047473"/>
            <a:chOff x="9128345" y="2204864"/>
            <a:chExt cx="2241343" cy="1047473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58D67957-3867-F0E9-29BA-8FB3AD3F3BB6}"/>
                </a:ext>
              </a:extLst>
            </p:cNvPr>
            <p:cNvSpPr/>
            <p:nvPr/>
          </p:nvSpPr>
          <p:spPr>
            <a:xfrm>
              <a:off x="9128345" y="2204864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Arrow: Chevron 8">
              <a:extLst>
                <a:ext uri="{FF2B5EF4-FFF2-40B4-BE49-F238E27FC236}">
                  <a16:creationId xmlns:a16="http://schemas.microsoft.com/office/drawing/2014/main" id="{9A48304D-A92A-1DAC-B5C4-0BDC3291633A}"/>
                </a:ext>
              </a:extLst>
            </p:cNvPr>
            <p:cNvSpPr txBox="1"/>
            <p:nvPr/>
          </p:nvSpPr>
          <p:spPr>
            <a:xfrm>
              <a:off x="9626309" y="2289249"/>
              <a:ext cx="1176127" cy="923332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Deploy (run) model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1A88F2-CAC3-C088-C0EE-9C25AFE3EAA2}"/>
              </a:ext>
            </a:extLst>
          </p:cNvPr>
          <p:cNvGrpSpPr/>
          <p:nvPr/>
        </p:nvGrpSpPr>
        <p:grpSpPr>
          <a:xfrm>
            <a:off x="6517365" y="4509120"/>
            <a:ext cx="2241343" cy="1047473"/>
            <a:chOff x="6517365" y="4509120"/>
            <a:chExt cx="2241343" cy="1047473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0760DAE5-09FE-2CF8-9116-24DB01BB59C8}"/>
                </a:ext>
              </a:extLst>
            </p:cNvPr>
            <p:cNvSpPr/>
            <p:nvPr/>
          </p:nvSpPr>
          <p:spPr>
            <a:xfrm>
              <a:off x="6517365" y="4509120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Arrow: Chevron 6">
              <a:extLst>
                <a:ext uri="{FF2B5EF4-FFF2-40B4-BE49-F238E27FC236}">
                  <a16:creationId xmlns:a16="http://schemas.microsoft.com/office/drawing/2014/main" id="{3FB47C78-E682-7382-8A27-307602FDCA98}"/>
                </a:ext>
              </a:extLst>
            </p:cNvPr>
            <p:cNvSpPr txBox="1"/>
            <p:nvPr/>
          </p:nvSpPr>
          <p:spPr>
            <a:xfrm>
              <a:off x="7038025" y="4655570"/>
              <a:ext cx="1331421" cy="754570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Specify prompt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9901F-A6C6-9350-58BE-8E8AE783B1DC}"/>
              </a:ext>
            </a:extLst>
          </p:cNvPr>
          <p:cNvGrpSpPr/>
          <p:nvPr/>
        </p:nvGrpSpPr>
        <p:grpSpPr>
          <a:xfrm>
            <a:off x="8527844" y="4509120"/>
            <a:ext cx="2241343" cy="1047473"/>
            <a:chOff x="8527844" y="4509120"/>
            <a:chExt cx="2241343" cy="1047473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122CE7E3-09B8-3783-DF19-636F57539139}"/>
                </a:ext>
              </a:extLst>
            </p:cNvPr>
            <p:cNvSpPr/>
            <p:nvPr/>
          </p:nvSpPr>
          <p:spPr>
            <a:xfrm>
              <a:off x="8527844" y="4509120"/>
              <a:ext cx="2241343" cy="1047473"/>
            </a:xfrm>
            <a:prstGeom prst="chevron">
              <a:avLst/>
            </a:prstGeom>
            <a:solidFill>
              <a:srgbClr val="D7C055"/>
            </a:solidFill>
            <a:ln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Arrow: Chevron 8">
              <a:extLst>
                <a:ext uri="{FF2B5EF4-FFF2-40B4-BE49-F238E27FC236}">
                  <a16:creationId xmlns:a16="http://schemas.microsoft.com/office/drawing/2014/main" id="{026CF093-A2D4-D13C-7089-B6D99A4E8139}"/>
                </a:ext>
              </a:extLst>
            </p:cNvPr>
            <p:cNvSpPr txBox="1"/>
            <p:nvPr/>
          </p:nvSpPr>
          <p:spPr>
            <a:xfrm>
              <a:off x="9075503" y="4717837"/>
              <a:ext cx="1194573" cy="649915"/>
            </a:xfrm>
            <a:prstGeom prst="rect">
              <a:avLst/>
            </a:prstGeom>
            <a:solidFill>
              <a:srgbClr val="D7C055"/>
            </a:solidFill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12014" tIns="37338" rIns="37338" bIns="37338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kern="1200" dirty="0"/>
                <a:t>Deploy (run) model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06FB6B-C2C4-405B-7F29-E2B3EB92AA15}"/>
              </a:ext>
            </a:extLst>
          </p:cNvPr>
          <p:cNvSpPr txBox="1"/>
          <p:nvPr/>
        </p:nvSpPr>
        <p:spPr>
          <a:xfrm>
            <a:off x="1583117" y="2492896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Machine 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65864-676B-72DD-7EDE-9E3D809718EC}"/>
              </a:ext>
            </a:extLst>
          </p:cNvPr>
          <p:cNvSpPr txBox="1"/>
          <p:nvPr/>
        </p:nvSpPr>
        <p:spPr>
          <a:xfrm>
            <a:off x="1593436" y="4802023"/>
            <a:ext cx="188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Generative 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0BF058-9C82-D591-66C1-26C23A4428DF}"/>
              </a:ext>
            </a:extLst>
          </p:cNvPr>
          <p:cNvSpPr txBox="1"/>
          <p:nvPr/>
        </p:nvSpPr>
        <p:spPr>
          <a:xfrm>
            <a:off x="5302324" y="3188231"/>
            <a:ext cx="1355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1 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611FEF-09BA-63AD-A82A-C580D0FA72F5}"/>
              </a:ext>
            </a:extLst>
          </p:cNvPr>
          <p:cNvSpPr txBox="1"/>
          <p:nvPr/>
        </p:nvSpPr>
        <p:spPr>
          <a:xfrm>
            <a:off x="7251528" y="3188230"/>
            <a:ext cx="150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 months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C1E31C-356B-EF1D-AF48-49CCD35B8FA0}"/>
              </a:ext>
            </a:extLst>
          </p:cNvPr>
          <p:cNvSpPr txBox="1"/>
          <p:nvPr/>
        </p:nvSpPr>
        <p:spPr>
          <a:xfrm>
            <a:off x="9248098" y="3188230"/>
            <a:ext cx="150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3 months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BB4BDA-9577-4E9F-4A8F-3A7AA957A0B3}"/>
              </a:ext>
            </a:extLst>
          </p:cNvPr>
          <p:cNvSpPr txBox="1"/>
          <p:nvPr/>
        </p:nvSpPr>
        <p:spPr>
          <a:xfrm>
            <a:off x="6484836" y="5556593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minutes/hours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7E484-5F89-C3AF-44E3-E664F92F3FAA}"/>
              </a:ext>
            </a:extLst>
          </p:cNvPr>
          <p:cNvSpPr txBox="1"/>
          <p:nvPr/>
        </p:nvSpPr>
        <p:spPr>
          <a:xfrm>
            <a:off x="8613850" y="555659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hours/days</a:t>
            </a:r>
          </a:p>
        </p:txBody>
      </p:sp>
      <p:sp>
        <p:nvSpPr>
          <p:cNvPr id="3" name="Google Shape;149;p2">
            <a:extLst>
              <a:ext uri="{FF2B5EF4-FFF2-40B4-BE49-F238E27FC236}">
                <a16:creationId xmlns:a16="http://schemas.microsoft.com/office/drawing/2014/main" id="{6378EF51-BBFE-D666-A545-F33D3953B9D3}"/>
              </a:ext>
            </a:extLst>
          </p:cNvPr>
          <p:cNvSpPr txBox="1">
            <a:spLocks noGrp="1"/>
          </p:cNvSpPr>
          <p:nvPr/>
        </p:nvSpPr>
        <p:spPr>
          <a:xfrm>
            <a:off x="1231727" y="-382706"/>
            <a:ext cx="10428638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Understanding the Rising Popularity of Gen AI</a:t>
            </a:r>
          </a:p>
        </p:txBody>
      </p:sp>
    </p:spTree>
    <p:extLst>
      <p:ext uri="{BB962C8B-B14F-4D97-AF65-F5344CB8AC3E}">
        <p14:creationId xmlns:p14="http://schemas.microsoft.com/office/powerpoint/2010/main" val="230322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C62DD6-69A8-42F7-1C69-771A5AB2DFD1}"/>
              </a:ext>
            </a:extLst>
          </p:cNvPr>
          <p:cNvSpPr/>
          <p:nvPr/>
        </p:nvSpPr>
        <p:spPr>
          <a:xfrm>
            <a:off x="1845940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9A6856-0893-81D9-4993-3A65A0931E74}"/>
              </a:ext>
            </a:extLst>
          </p:cNvPr>
          <p:cNvSpPr/>
          <p:nvPr/>
        </p:nvSpPr>
        <p:spPr>
          <a:xfrm>
            <a:off x="4294212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4C6E2B-F0B4-6E6B-40CD-E445C44B6AED}"/>
              </a:ext>
            </a:extLst>
          </p:cNvPr>
          <p:cNvSpPr/>
          <p:nvPr/>
        </p:nvSpPr>
        <p:spPr>
          <a:xfrm>
            <a:off x="6733972" y="201210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01A1FF-4514-31C4-0FFD-7E03D6E1C642}"/>
              </a:ext>
            </a:extLst>
          </p:cNvPr>
          <p:cNvCxnSpPr>
            <a:cxnSpLocks/>
          </p:cNvCxnSpPr>
          <p:nvPr/>
        </p:nvCxnSpPr>
        <p:spPr>
          <a:xfrm>
            <a:off x="3790156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D3144-9D98-2547-6BDA-EB33CCBE31BC}"/>
              </a:ext>
            </a:extLst>
          </p:cNvPr>
          <p:cNvCxnSpPr>
            <a:cxnSpLocks/>
          </p:cNvCxnSpPr>
          <p:nvPr/>
        </p:nvCxnSpPr>
        <p:spPr>
          <a:xfrm>
            <a:off x="6238428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7CE04AD8-F09A-5ED5-6C55-0E59450CABDC}"/>
              </a:ext>
            </a:extLst>
          </p:cNvPr>
          <p:cNvSpPr/>
          <p:nvPr/>
        </p:nvSpPr>
        <p:spPr>
          <a:xfrm rot="10800000">
            <a:off x="5590356" y="1532360"/>
            <a:ext cx="1872208" cy="400866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8E0374-D976-B653-CCB9-B1612F79B961}"/>
              </a:ext>
            </a:extLst>
          </p:cNvPr>
          <p:cNvSpPr/>
          <p:nvPr/>
        </p:nvSpPr>
        <p:spPr>
          <a:xfrm>
            <a:off x="9182244" y="2008288"/>
            <a:ext cx="1872208" cy="864096"/>
          </a:xfrm>
          <a:prstGeom prst="round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Deploy and Monitor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AF997E-303B-FA85-0F95-DA6EA2CAF84C}"/>
              </a:ext>
            </a:extLst>
          </p:cNvPr>
          <p:cNvCxnSpPr>
            <a:cxnSpLocks/>
          </p:cNvCxnSpPr>
          <p:nvPr/>
        </p:nvCxnSpPr>
        <p:spPr>
          <a:xfrm>
            <a:off x="8686700" y="243651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9B15E505-C870-21AA-0902-FFBCAA7F6360}"/>
              </a:ext>
            </a:extLst>
          </p:cNvPr>
          <p:cNvSpPr/>
          <p:nvPr/>
        </p:nvSpPr>
        <p:spPr>
          <a:xfrm rot="10800000">
            <a:off x="7814092" y="1535413"/>
            <a:ext cx="1872208" cy="400866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E06881F-3AED-7781-58E3-AF673E1FE55C}"/>
              </a:ext>
            </a:extLst>
          </p:cNvPr>
          <p:cNvSpPr/>
          <p:nvPr/>
        </p:nvSpPr>
        <p:spPr>
          <a:xfrm rot="10800000">
            <a:off x="5074707" y="1124745"/>
            <a:ext cx="5187655" cy="864095"/>
          </a:xfrm>
          <a:prstGeom prst="curvedUpArrow">
            <a:avLst/>
          </a:prstGeom>
          <a:solidFill>
            <a:srgbClr val="D7C055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72AF95-D89D-8AAC-0BA5-F050F63FB072}"/>
              </a:ext>
            </a:extLst>
          </p:cNvPr>
          <p:cNvGrpSpPr/>
          <p:nvPr/>
        </p:nvGrpSpPr>
        <p:grpSpPr>
          <a:xfrm>
            <a:off x="1845940" y="3163005"/>
            <a:ext cx="2736304" cy="2902723"/>
            <a:chOff x="1557908" y="3231060"/>
            <a:chExt cx="2736304" cy="29027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CDD9DC-2BE7-9C4A-D273-4561CA1C60AC}"/>
                </a:ext>
              </a:extLst>
            </p:cNvPr>
            <p:cNvSpPr txBox="1"/>
            <p:nvPr/>
          </p:nvSpPr>
          <p:spPr>
            <a:xfrm>
              <a:off x="1680023" y="3231060"/>
              <a:ext cx="2429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Take Laptop order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E46799-627E-7FB9-E07D-9935125C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908" y="3687063"/>
              <a:ext cx="2736304" cy="2446720"/>
            </a:xfrm>
            <a:prstGeom prst="rect">
              <a:avLst/>
            </a:prstGeom>
          </p:spPr>
        </p:pic>
      </p:grp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7409C42-2B05-AA60-D43C-7A65FB33CA5C}"/>
              </a:ext>
            </a:extLst>
          </p:cNvPr>
          <p:cNvSpPr/>
          <p:nvPr/>
        </p:nvSpPr>
        <p:spPr>
          <a:xfrm>
            <a:off x="8250314" y="3718101"/>
            <a:ext cx="2952328" cy="703383"/>
          </a:xfrm>
          <a:prstGeom prst="wedgeRectCallout">
            <a:avLst>
              <a:gd name="adj1" fmla="val 51173"/>
              <a:gd name="adj2" fmla="val 66758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: How much RAM does the Windows laptop have?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BA2AC79-6776-0411-CEEC-AC52645D29C8}"/>
              </a:ext>
            </a:extLst>
          </p:cNvPr>
          <p:cNvSpPr/>
          <p:nvPr/>
        </p:nvSpPr>
        <p:spPr>
          <a:xfrm>
            <a:off x="8250314" y="4707031"/>
            <a:ext cx="2952328" cy="461386"/>
          </a:xfrm>
          <a:prstGeom prst="wedgeRectCallout">
            <a:avLst>
              <a:gd name="adj1" fmla="val -49299"/>
              <a:gd name="adj2" fmla="val 83975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Bot</a:t>
            </a:r>
            <a:r>
              <a:rPr lang="en-US" dirty="0">
                <a:solidFill>
                  <a:schemeClr val="tx1"/>
                </a:solidFill>
              </a:rPr>
              <a:t>: I’m sorry, I don’t know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Google Shape;149;p2">
            <a:extLst>
              <a:ext uri="{FF2B5EF4-FFF2-40B4-BE49-F238E27FC236}">
                <a16:creationId xmlns:a16="http://schemas.microsoft.com/office/drawing/2014/main" id="{A03482AA-ED91-7259-1AB8-5BB9BD5D16DE}"/>
              </a:ext>
            </a:extLst>
          </p:cNvPr>
          <p:cNvSpPr txBox="1">
            <a:spLocks noGrp="1"/>
          </p:cNvSpPr>
          <p:nvPr/>
        </p:nvSpPr>
        <p:spPr>
          <a:xfrm>
            <a:off x="1231727" y="-382706"/>
            <a:ext cx="10428638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Lifecycle of Generative project</a:t>
            </a:r>
          </a:p>
        </p:txBody>
      </p:sp>
    </p:spTree>
    <p:extLst>
      <p:ext uri="{BB962C8B-B14F-4D97-AF65-F5344CB8AC3E}">
        <p14:creationId xmlns:p14="http://schemas.microsoft.com/office/powerpoint/2010/main" val="1477937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AC01-0D1B-4670-B29D-784BF941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2AC56F-B988-068F-5073-41D324EA661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ED88D-99A7-E7D0-D563-319B47D0A7A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9703F-8E7B-39E7-D187-C45F9BE2939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3D524DBF-F0C3-D6F7-607C-D2D2CA1E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038532CF-66C3-65D3-7D34-1709FB126FDA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Topics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09723592-0A97-1FC1-C818-589F98D8F7D7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6380" lvl="0" indent="-2463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>
                <a:solidFill>
                  <a:srgbClr val="000000"/>
                </a:solidFill>
              </a:rPr>
              <a:t>Impact of GenAI across different Industry</a:t>
            </a:r>
          </a:p>
          <a:p>
            <a:pPr marL="246380" lvl="0" indent="-2463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›"/>
            </a:pPr>
            <a:r>
              <a:rPr lang="en-US" dirty="0">
                <a:solidFill>
                  <a:srgbClr val="000000"/>
                </a:solidFill>
              </a:rPr>
              <a:t>Task performed by GenAI and Impact</a:t>
            </a:r>
          </a:p>
          <a:p>
            <a:pPr marL="246380" indent="-246380">
              <a:buClr>
                <a:srgbClr val="000000"/>
              </a:buClr>
              <a:buSzPts val="2800"/>
            </a:pPr>
            <a:r>
              <a:rPr lang="en-US" dirty="0"/>
              <a:t>Opportunity created by AI</a:t>
            </a:r>
          </a:p>
          <a:p>
            <a:pPr marL="246380" indent="-246380">
              <a:buClr>
                <a:srgbClr val="000000"/>
              </a:buClr>
              <a:buSzPts val="2800"/>
            </a:pPr>
            <a:r>
              <a:rPr lang="en-US" dirty="0"/>
              <a:t>Gen AI Can be used in many applications</a:t>
            </a:r>
          </a:p>
          <a:p>
            <a:pPr marL="246380" indent="-246380">
              <a:buClr>
                <a:srgbClr val="000000"/>
              </a:buClr>
              <a:buSzPts val="2800"/>
            </a:pPr>
            <a:r>
              <a:rPr lang="en-US" dirty="0"/>
              <a:t>Life Cycle of Generative AI application</a:t>
            </a:r>
          </a:p>
          <a:p>
            <a:pPr marL="246380" indent="-246380">
              <a:buClr>
                <a:srgbClr val="000000"/>
              </a:buClr>
              <a:buSzPts val="2800"/>
            </a:pPr>
            <a:r>
              <a:rPr lang="en-US" dirty="0"/>
              <a:t>Methods to enhance Generative AI Applications</a:t>
            </a:r>
          </a:p>
          <a:p>
            <a:pPr marL="246380" indent="-246380">
              <a:buClr>
                <a:srgbClr val="000000"/>
              </a:buClr>
              <a:buSzPts val="2800"/>
            </a:pPr>
            <a:r>
              <a:rPr lang="en-US" dirty="0"/>
              <a:t>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1D508-5ADB-85A0-C55A-A34AD3B3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10020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E75110-48C1-0A9A-CDE0-1032B417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274C45-ACE7-E780-4CE5-2BFDC6C51DC8}"/>
              </a:ext>
            </a:extLst>
          </p:cNvPr>
          <p:cNvSpPr/>
          <p:nvPr/>
        </p:nvSpPr>
        <p:spPr>
          <a:xfrm>
            <a:off x="1845940" y="200828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Scope Project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7EC914-381F-A7F6-F70A-F94C5CEDE7BB}"/>
              </a:ext>
            </a:extLst>
          </p:cNvPr>
          <p:cNvSpPr/>
          <p:nvPr/>
        </p:nvSpPr>
        <p:spPr>
          <a:xfrm>
            <a:off x="4294212" y="200828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Build/Improve System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AF7D9D-1B0D-9275-C05A-D712EFD75EAF}"/>
              </a:ext>
            </a:extLst>
          </p:cNvPr>
          <p:cNvSpPr/>
          <p:nvPr/>
        </p:nvSpPr>
        <p:spPr>
          <a:xfrm>
            <a:off x="6733972" y="201210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Internal Evaluation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A454E2-8172-A26C-60EE-BFA2ABC152C5}"/>
              </a:ext>
            </a:extLst>
          </p:cNvPr>
          <p:cNvCxnSpPr>
            <a:cxnSpLocks/>
          </p:cNvCxnSpPr>
          <p:nvPr/>
        </p:nvCxnSpPr>
        <p:spPr>
          <a:xfrm>
            <a:off x="3790156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82F1CD-3351-F2D8-3EEE-112F6B9F2844}"/>
              </a:ext>
            </a:extLst>
          </p:cNvPr>
          <p:cNvCxnSpPr>
            <a:cxnSpLocks/>
          </p:cNvCxnSpPr>
          <p:nvPr/>
        </p:nvCxnSpPr>
        <p:spPr>
          <a:xfrm>
            <a:off x="6238428" y="244033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94C5EF-BC8F-1795-202F-9110B4E69064}"/>
              </a:ext>
            </a:extLst>
          </p:cNvPr>
          <p:cNvSpPr/>
          <p:nvPr/>
        </p:nvSpPr>
        <p:spPr>
          <a:xfrm>
            <a:off x="9182244" y="2008288"/>
            <a:ext cx="1872208" cy="864096"/>
          </a:xfrm>
          <a:prstGeom prst="roundRect">
            <a:avLst/>
          </a:prstGeom>
          <a:solidFill>
            <a:srgbClr val="D7C05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Deploy &amp; Monitor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D9985D-C8F3-151D-CBB4-128E65221584}"/>
              </a:ext>
            </a:extLst>
          </p:cNvPr>
          <p:cNvCxnSpPr>
            <a:cxnSpLocks/>
          </p:cNvCxnSpPr>
          <p:nvPr/>
        </p:nvCxnSpPr>
        <p:spPr>
          <a:xfrm>
            <a:off x="8686700" y="2436516"/>
            <a:ext cx="4519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F4134E-C997-F3C3-1DD3-9C82A605FC9D}"/>
              </a:ext>
            </a:extLst>
          </p:cNvPr>
          <p:cNvGrpSpPr/>
          <p:nvPr/>
        </p:nvGrpSpPr>
        <p:grpSpPr>
          <a:xfrm>
            <a:off x="1845940" y="3049451"/>
            <a:ext cx="2736304" cy="2902723"/>
            <a:chOff x="1557908" y="3231060"/>
            <a:chExt cx="2736304" cy="29027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5FED20-87DC-FCAE-0FB9-F7DC8337A1B3}"/>
                </a:ext>
              </a:extLst>
            </p:cNvPr>
            <p:cNvSpPr txBox="1"/>
            <p:nvPr/>
          </p:nvSpPr>
          <p:spPr>
            <a:xfrm>
              <a:off x="1680023" y="3231060"/>
              <a:ext cx="24295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Take Laptop order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5FAB40-EDB0-5004-866F-21A8BE1B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908" y="3687063"/>
              <a:ext cx="2736304" cy="2446720"/>
            </a:xfrm>
            <a:prstGeom prst="rect">
              <a:avLst/>
            </a:prstGeom>
          </p:spPr>
        </p:pic>
      </p:grp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CB67332-6796-84AF-27FE-163E7F77A0C9}"/>
              </a:ext>
            </a:extLst>
          </p:cNvPr>
          <p:cNvSpPr/>
          <p:nvPr/>
        </p:nvSpPr>
        <p:spPr>
          <a:xfrm>
            <a:off x="8250314" y="4659991"/>
            <a:ext cx="2952328" cy="461386"/>
          </a:xfrm>
          <a:prstGeom prst="wedgeRectCallout">
            <a:avLst>
              <a:gd name="adj1" fmla="val -49299"/>
              <a:gd name="adj2" fmla="val 83975"/>
            </a:avLst>
          </a:prstGeom>
          <a:gradFill flip="none" rotWithShape="1">
            <a:gsLst>
              <a:gs pos="0">
                <a:srgbClr val="D7C055">
                  <a:tint val="66000"/>
                  <a:satMod val="160000"/>
                </a:srgbClr>
              </a:gs>
              <a:gs pos="50000">
                <a:srgbClr val="D7C055">
                  <a:tint val="44500"/>
                  <a:satMod val="160000"/>
                </a:srgbClr>
              </a:gs>
              <a:gs pos="100000">
                <a:srgbClr val="D7C055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Bot</a:t>
            </a:r>
            <a:r>
              <a:rPr lang="en-US" dirty="0">
                <a:solidFill>
                  <a:schemeClr val="tx1"/>
                </a:solidFill>
              </a:rPr>
              <a:t>: About 4 to 32 GB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64AD12-8F26-A2C7-3F43-7D51A08D8B02}"/>
              </a:ext>
            </a:extLst>
          </p:cNvPr>
          <p:cNvSpPr/>
          <p:nvPr/>
        </p:nvSpPr>
        <p:spPr>
          <a:xfrm>
            <a:off x="8250314" y="3718101"/>
            <a:ext cx="2952328" cy="703383"/>
          </a:xfrm>
          <a:prstGeom prst="wedgeRectCallout">
            <a:avLst>
              <a:gd name="adj1" fmla="val 51173"/>
              <a:gd name="adj2" fmla="val 66758"/>
            </a:avLst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User</a:t>
            </a:r>
            <a:r>
              <a:rPr lang="en-US" dirty="0">
                <a:solidFill>
                  <a:schemeClr val="tx1"/>
                </a:solidFill>
              </a:rPr>
              <a:t>: How much RAM does the Windows laptop have?</a:t>
            </a:r>
          </a:p>
        </p:txBody>
      </p:sp>
      <p:sp>
        <p:nvSpPr>
          <p:cNvPr id="11" name="Google Shape;149;p2">
            <a:extLst>
              <a:ext uri="{FF2B5EF4-FFF2-40B4-BE49-F238E27FC236}">
                <a16:creationId xmlns:a16="http://schemas.microsoft.com/office/drawing/2014/main" id="{7ED3F4F7-92D8-7706-830C-59E97A8C8CFD}"/>
              </a:ext>
            </a:extLst>
          </p:cNvPr>
          <p:cNvSpPr txBox="1">
            <a:spLocks noGrp="1"/>
          </p:cNvSpPr>
          <p:nvPr/>
        </p:nvSpPr>
        <p:spPr>
          <a:xfrm>
            <a:off x="1382620" y="-432770"/>
            <a:ext cx="10428638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Lifecycle of Generative project</a:t>
            </a:r>
          </a:p>
        </p:txBody>
      </p:sp>
    </p:spTree>
    <p:extLst>
      <p:ext uri="{BB962C8B-B14F-4D97-AF65-F5344CB8AC3E}">
        <p14:creationId xmlns:p14="http://schemas.microsoft.com/office/powerpoint/2010/main" val="234067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69B71-EBA4-5289-7288-E03D14FB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6314F1-0F2D-3671-01FF-DC17CEF2597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CDABE-A8E3-2AED-3691-3DDC4B20EE7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C63FB-E8A0-E928-3C63-CCEA86842737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12AAA71A-840F-0107-FDB7-1BA5F5C0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508C2627-DDBC-2DD5-BDD9-B4A0519AB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3810AF-430E-8294-4D07-FD1C9844DB42}"/>
              </a:ext>
            </a:extLst>
          </p:cNvPr>
          <p:cNvGrpSpPr/>
          <p:nvPr/>
        </p:nvGrpSpPr>
        <p:grpSpPr>
          <a:xfrm>
            <a:off x="2287698" y="1411628"/>
            <a:ext cx="7753884" cy="4340161"/>
            <a:chOff x="1414872" y="1286972"/>
            <a:chExt cx="7753884" cy="43401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D8DD93-4018-AB19-7546-A7C2C669D9A5}"/>
                </a:ext>
              </a:extLst>
            </p:cNvPr>
            <p:cNvCxnSpPr>
              <a:cxnSpLocks/>
            </p:cNvCxnSpPr>
            <p:nvPr/>
          </p:nvCxnSpPr>
          <p:spPr>
            <a:xfrm>
              <a:off x="2484783" y="1490870"/>
              <a:ext cx="9939" cy="37569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4105D6B-3526-122C-8708-AA8FD3591846}"/>
                </a:ext>
              </a:extLst>
            </p:cNvPr>
            <p:cNvCxnSpPr>
              <a:cxnSpLocks/>
            </p:cNvCxnSpPr>
            <p:nvPr/>
          </p:nvCxnSpPr>
          <p:spPr>
            <a:xfrm>
              <a:off x="2484783" y="5247861"/>
              <a:ext cx="578457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4CBC3C-D03C-1762-76DD-61E9BED0B61C}"/>
                </a:ext>
              </a:extLst>
            </p:cNvPr>
            <p:cNvSpPr/>
            <p:nvPr/>
          </p:nvSpPr>
          <p:spPr>
            <a:xfrm>
              <a:off x="2524539" y="1490870"/>
              <a:ext cx="5387620" cy="3747052"/>
            </a:xfrm>
            <a:custGeom>
              <a:avLst/>
              <a:gdLst>
                <a:gd name="connsiteX0" fmla="*/ 0 w 5387620"/>
                <a:gd name="connsiteY0" fmla="*/ 3747052 h 3747052"/>
                <a:gd name="connsiteX1" fmla="*/ 49696 w 5387620"/>
                <a:gd name="connsiteY1" fmla="*/ 3737113 h 3747052"/>
                <a:gd name="connsiteX2" fmla="*/ 109331 w 5387620"/>
                <a:gd name="connsiteY2" fmla="*/ 3717234 h 3747052"/>
                <a:gd name="connsiteX3" fmla="*/ 188844 w 5387620"/>
                <a:gd name="connsiteY3" fmla="*/ 3697356 h 3747052"/>
                <a:gd name="connsiteX4" fmla="*/ 228600 w 5387620"/>
                <a:gd name="connsiteY4" fmla="*/ 3687417 h 3747052"/>
                <a:gd name="connsiteX5" fmla="*/ 337931 w 5387620"/>
                <a:gd name="connsiteY5" fmla="*/ 3647660 h 3747052"/>
                <a:gd name="connsiteX6" fmla="*/ 427383 w 5387620"/>
                <a:gd name="connsiteY6" fmla="*/ 3627782 h 3747052"/>
                <a:gd name="connsiteX7" fmla="*/ 566531 w 5387620"/>
                <a:gd name="connsiteY7" fmla="*/ 3588026 h 3747052"/>
                <a:gd name="connsiteX8" fmla="*/ 655983 w 5387620"/>
                <a:gd name="connsiteY8" fmla="*/ 3558208 h 3747052"/>
                <a:gd name="connsiteX9" fmla="*/ 745435 w 5387620"/>
                <a:gd name="connsiteY9" fmla="*/ 3538330 h 3747052"/>
                <a:gd name="connsiteX10" fmla="*/ 934278 w 5387620"/>
                <a:gd name="connsiteY10" fmla="*/ 3468756 h 3747052"/>
                <a:gd name="connsiteX11" fmla="*/ 1003852 w 5387620"/>
                <a:gd name="connsiteY11" fmla="*/ 3458817 h 3747052"/>
                <a:gd name="connsiteX12" fmla="*/ 1192696 w 5387620"/>
                <a:gd name="connsiteY12" fmla="*/ 3399182 h 3747052"/>
                <a:gd name="connsiteX13" fmla="*/ 1411357 w 5387620"/>
                <a:gd name="connsiteY13" fmla="*/ 3319669 h 3747052"/>
                <a:gd name="connsiteX14" fmla="*/ 1500809 w 5387620"/>
                <a:gd name="connsiteY14" fmla="*/ 3289852 h 3747052"/>
                <a:gd name="connsiteX15" fmla="*/ 1709531 w 5387620"/>
                <a:gd name="connsiteY15" fmla="*/ 3200400 h 3747052"/>
                <a:gd name="connsiteX16" fmla="*/ 1789044 w 5387620"/>
                <a:gd name="connsiteY16" fmla="*/ 3160643 h 3747052"/>
                <a:gd name="connsiteX17" fmla="*/ 1848678 w 5387620"/>
                <a:gd name="connsiteY17" fmla="*/ 3140765 h 3747052"/>
                <a:gd name="connsiteX18" fmla="*/ 1948070 w 5387620"/>
                <a:gd name="connsiteY18" fmla="*/ 3101008 h 3747052"/>
                <a:gd name="connsiteX19" fmla="*/ 2037522 w 5387620"/>
                <a:gd name="connsiteY19" fmla="*/ 3071191 h 3747052"/>
                <a:gd name="connsiteX20" fmla="*/ 2216426 w 5387620"/>
                <a:gd name="connsiteY20" fmla="*/ 2991678 h 3747052"/>
                <a:gd name="connsiteX21" fmla="*/ 2385391 w 5387620"/>
                <a:gd name="connsiteY21" fmla="*/ 2951921 h 3747052"/>
                <a:gd name="connsiteX22" fmla="*/ 2445026 w 5387620"/>
                <a:gd name="connsiteY22" fmla="*/ 2922104 h 3747052"/>
                <a:gd name="connsiteX23" fmla="*/ 2504661 w 5387620"/>
                <a:gd name="connsiteY23" fmla="*/ 2902226 h 3747052"/>
                <a:gd name="connsiteX24" fmla="*/ 2653748 w 5387620"/>
                <a:gd name="connsiteY24" fmla="*/ 2852530 h 3747052"/>
                <a:gd name="connsiteX25" fmla="*/ 2842591 w 5387620"/>
                <a:gd name="connsiteY25" fmla="*/ 2763078 h 3747052"/>
                <a:gd name="connsiteX26" fmla="*/ 3011557 w 5387620"/>
                <a:gd name="connsiteY26" fmla="*/ 2683565 h 3747052"/>
                <a:gd name="connsiteX27" fmla="*/ 3101009 w 5387620"/>
                <a:gd name="connsiteY27" fmla="*/ 2623930 h 3747052"/>
                <a:gd name="connsiteX28" fmla="*/ 3309731 w 5387620"/>
                <a:gd name="connsiteY28" fmla="*/ 2514600 h 3747052"/>
                <a:gd name="connsiteX29" fmla="*/ 3458818 w 5387620"/>
                <a:gd name="connsiteY29" fmla="*/ 2395330 h 3747052"/>
                <a:gd name="connsiteX30" fmla="*/ 3717235 w 5387620"/>
                <a:gd name="connsiteY30" fmla="*/ 2236304 h 3747052"/>
                <a:gd name="connsiteX31" fmla="*/ 3776870 w 5387620"/>
                <a:gd name="connsiteY31" fmla="*/ 2196547 h 3747052"/>
                <a:gd name="connsiteX32" fmla="*/ 3816626 w 5387620"/>
                <a:gd name="connsiteY32" fmla="*/ 2156791 h 3747052"/>
                <a:gd name="connsiteX33" fmla="*/ 3886200 w 5387620"/>
                <a:gd name="connsiteY33" fmla="*/ 2136913 h 3747052"/>
                <a:gd name="connsiteX34" fmla="*/ 3935896 w 5387620"/>
                <a:gd name="connsiteY34" fmla="*/ 2097156 h 3747052"/>
                <a:gd name="connsiteX35" fmla="*/ 4124739 w 5387620"/>
                <a:gd name="connsiteY35" fmla="*/ 1997765 h 3747052"/>
                <a:gd name="connsiteX36" fmla="*/ 4293704 w 5387620"/>
                <a:gd name="connsiteY36" fmla="*/ 1898373 h 3747052"/>
                <a:gd name="connsiteX37" fmla="*/ 4363278 w 5387620"/>
                <a:gd name="connsiteY37" fmla="*/ 1868556 h 3747052"/>
                <a:gd name="connsiteX38" fmla="*/ 4422913 w 5387620"/>
                <a:gd name="connsiteY38" fmla="*/ 1818860 h 3747052"/>
                <a:gd name="connsiteX39" fmla="*/ 4542183 w 5387620"/>
                <a:gd name="connsiteY39" fmla="*/ 1729408 h 3747052"/>
                <a:gd name="connsiteX40" fmla="*/ 4731026 w 5387620"/>
                <a:gd name="connsiteY40" fmla="*/ 1590260 h 3747052"/>
                <a:gd name="connsiteX41" fmla="*/ 4870174 w 5387620"/>
                <a:gd name="connsiteY41" fmla="*/ 1451113 h 3747052"/>
                <a:gd name="connsiteX42" fmla="*/ 5019261 w 5387620"/>
                <a:gd name="connsiteY42" fmla="*/ 1242391 h 3747052"/>
                <a:gd name="connsiteX43" fmla="*/ 5068957 w 5387620"/>
                <a:gd name="connsiteY43" fmla="*/ 1143000 h 3747052"/>
                <a:gd name="connsiteX44" fmla="*/ 5158409 w 5387620"/>
                <a:gd name="connsiteY44" fmla="*/ 954156 h 3747052"/>
                <a:gd name="connsiteX45" fmla="*/ 5188226 w 5387620"/>
                <a:gd name="connsiteY45" fmla="*/ 854765 h 3747052"/>
                <a:gd name="connsiteX46" fmla="*/ 5227983 w 5387620"/>
                <a:gd name="connsiteY46" fmla="*/ 705678 h 3747052"/>
                <a:gd name="connsiteX47" fmla="*/ 5247861 w 5387620"/>
                <a:gd name="connsiteY47" fmla="*/ 626165 h 3747052"/>
                <a:gd name="connsiteX48" fmla="*/ 5257800 w 5387620"/>
                <a:gd name="connsiteY48" fmla="*/ 576469 h 3747052"/>
                <a:gd name="connsiteX49" fmla="*/ 5287618 w 5387620"/>
                <a:gd name="connsiteY49" fmla="*/ 506895 h 3747052"/>
                <a:gd name="connsiteX50" fmla="*/ 5297557 w 5387620"/>
                <a:gd name="connsiteY50" fmla="*/ 457200 h 3747052"/>
                <a:gd name="connsiteX51" fmla="*/ 5327374 w 5387620"/>
                <a:gd name="connsiteY51" fmla="*/ 387626 h 3747052"/>
                <a:gd name="connsiteX52" fmla="*/ 5347252 w 5387620"/>
                <a:gd name="connsiteY52" fmla="*/ 248478 h 3747052"/>
                <a:gd name="connsiteX53" fmla="*/ 5367131 w 5387620"/>
                <a:gd name="connsiteY53" fmla="*/ 208721 h 3747052"/>
                <a:gd name="connsiteX54" fmla="*/ 5377070 w 5387620"/>
                <a:gd name="connsiteY54" fmla="*/ 119269 h 3747052"/>
                <a:gd name="connsiteX55" fmla="*/ 5387009 w 5387620"/>
                <a:gd name="connsiteY55" fmla="*/ 49695 h 3747052"/>
                <a:gd name="connsiteX56" fmla="*/ 5387009 w 5387620"/>
                <a:gd name="connsiteY56" fmla="*/ 0 h 37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87620" h="3747052">
                  <a:moveTo>
                    <a:pt x="0" y="3747052"/>
                  </a:moveTo>
                  <a:cubicBezTo>
                    <a:pt x="16565" y="3743739"/>
                    <a:pt x="33398" y="3741558"/>
                    <a:pt x="49696" y="3737113"/>
                  </a:cubicBezTo>
                  <a:cubicBezTo>
                    <a:pt x="69911" y="3731600"/>
                    <a:pt x="88784" y="3721343"/>
                    <a:pt x="109331" y="3717234"/>
                  </a:cubicBezTo>
                  <a:cubicBezTo>
                    <a:pt x="210362" y="3697028"/>
                    <a:pt x="117533" y="3717730"/>
                    <a:pt x="188844" y="3697356"/>
                  </a:cubicBezTo>
                  <a:cubicBezTo>
                    <a:pt x="201978" y="3693603"/>
                    <a:pt x="215516" y="3691342"/>
                    <a:pt x="228600" y="3687417"/>
                  </a:cubicBezTo>
                  <a:cubicBezTo>
                    <a:pt x="391016" y="3638693"/>
                    <a:pt x="195677" y="3695079"/>
                    <a:pt x="337931" y="3647660"/>
                  </a:cubicBezTo>
                  <a:cubicBezTo>
                    <a:pt x="358985" y="3640642"/>
                    <a:pt x="407690" y="3631721"/>
                    <a:pt x="427383" y="3627782"/>
                  </a:cubicBezTo>
                  <a:cubicBezTo>
                    <a:pt x="579597" y="3562548"/>
                    <a:pt x="415242" y="3625849"/>
                    <a:pt x="566531" y="3588026"/>
                  </a:cubicBezTo>
                  <a:cubicBezTo>
                    <a:pt x="597023" y="3580403"/>
                    <a:pt x="625943" y="3567451"/>
                    <a:pt x="655983" y="3558208"/>
                  </a:cubicBezTo>
                  <a:cubicBezTo>
                    <a:pt x="682050" y="3550187"/>
                    <a:pt x="719542" y="3543508"/>
                    <a:pt x="745435" y="3538330"/>
                  </a:cubicBezTo>
                  <a:cubicBezTo>
                    <a:pt x="796244" y="3518006"/>
                    <a:pt x="879472" y="3482457"/>
                    <a:pt x="934278" y="3468756"/>
                  </a:cubicBezTo>
                  <a:cubicBezTo>
                    <a:pt x="957005" y="3463074"/>
                    <a:pt x="980661" y="3462130"/>
                    <a:pt x="1003852" y="3458817"/>
                  </a:cubicBezTo>
                  <a:cubicBezTo>
                    <a:pt x="1232364" y="3357255"/>
                    <a:pt x="949287" y="3475247"/>
                    <a:pt x="1192696" y="3399182"/>
                  </a:cubicBezTo>
                  <a:cubicBezTo>
                    <a:pt x="1266722" y="3376049"/>
                    <a:pt x="1338266" y="3345605"/>
                    <a:pt x="1411357" y="3319669"/>
                  </a:cubicBezTo>
                  <a:cubicBezTo>
                    <a:pt x="1440978" y="3309158"/>
                    <a:pt x="1472697" y="3303908"/>
                    <a:pt x="1500809" y="3289852"/>
                  </a:cubicBezTo>
                  <a:cubicBezTo>
                    <a:pt x="1735019" y="3172746"/>
                    <a:pt x="1460558" y="3305231"/>
                    <a:pt x="1709531" y="3200400"/>
                  </a:cubicBezTo>
                  <a:cubicBezTo>
                    <a:pt x="1736842" y="3188901"/>
                    <a:pt x="1761807" y="3172316"/>
                    <a:pt x="1789044" y="3160643"/>
                  </a:cubicBezTo>
                  <a:cubicBezTo>
                    <a:pt x="1808303" y="3152389"/>
                    <a:pt x="1829059" y="3148122"/>
                    <a:pt x="1848678" y="3140765"/>
                  </a:cubicBezTo>
                  <a:cubicBezTo>
                    <a:pt x="1882089" y="3128236"/>
                    <a:pt x="1914587" y="3113344"/>
                    <a:pt x="1948070" y="3101008"/>
                  </a:cubicBezTo>
                  <a:cubicBezTo>
                    <a:pt x="1977562" y="3090142"/>
                    <a:pt x="2008555" y="3083388"/>
                    <a:pt x="2037522" y="3071191"/>
                  </a:cubicBezTo>
                  <a:cubicBezTo>
                    <a:pt x="2144583" y="3026113"/>
                    <a:pt x="2115717" y="3021298"/>
                    <a:pt x="2216426" y="2991678"/>
                  </a:cubicBezTo>
                  <a:cubicBezTo>
                    <a:pt x="2257584" y="2979573"/>
                    <a:pt x="2343296" y="2966955"/>
                    <a:pt x="2385391" y="2951921"/>
                  </a:cubicBezTo>
                  <a:cubicBezTo>
                    <a:pt x="2406321" y="2944446"/>
                    <a:pt x="2424511" y="2930652"/>
                    <a:pt x="2445026" y="2922104"/>
                  </a:cubicBezTo>
                  <a:cubicBezTo>
                    <a:pt x="2464368" y="2914045"/>
                    <a:pt x="2485206" y="2910008"/>
                    <a:pt x="2504661" y="2902226"/>
                  </a:cubicBezTo>
                  <a:cubicBezTo>
                    <a:pt x="2633077" y="2850860"/>
                    <a:pt x="2549236" y="2869948"/>
                    <a:pt x="2653748" y="2852530"/>
                  </a:cubicBezTo>
                  <a:cubicBezTo>
                    <a:pt x="2854926" y="2772058"/>
                    <a:pt x="2654920" y="2856913"/>
                    <a:pt x="2842591" y="2763078"/>
                  </a:cubicBezTo>
                  <a:cubicBezTo>
                    <a:pt x="2912790" y="2727979"/>
                    <a:pt x="2944935" y="2722754"/>
                    <a:pt x="3011557" y="2683565"/>
                  </a:cubicBezTo>
                  <a:cubicBezTo>
                    <a:pt x="3042445" y="2665395"/>
                    <a:pt x="3070431" y="2642617"/>
                    <a:pt x="3101009" y="2623930"/>
                  </a:cubicBezTo>
                  <a:cubicBezTo>
                    <a:pt x="3289837" y="2508534"/>
                    <a:pt x="3081087" y="2646973"/>
                    <a:pt x="3309731" y="2514600"/>
                  </a:cubicBezTo>
                  <a:cubicBezTo>
                    <a:pt x="3389934" y="2468167"/>
                    <a:pt x="3380134" y="2454343"/>
                    <a:pt x="3458818" y="2395330"/>
                  </a:cubicBezTo>
                  <a:cubicBezTo>
                    <a:pt x="3676031" y="2232421"/>
                    <a:pt x="3544378" y="2333537"/>
                    <a:pt x="3717235" y="2236304"/>
                  </a:cubicBezTo>
                  <a:cubicBezTo>
                    <a:pt x="3738058" y="2224591"/>
                    <a:pt x="3758214" y="2211472"/>
                    <a:pt x="3776870" y="2196547"/>
                  </a:cubicBezTo>
                  <a:cubicBezTo>
                    <a:pt x="3791504" y="2184839"/>
                    <a:pt x="3800173" y="2165765"/>
                    <a:pt x="3816626" y="2156791"/>
                  </a:cubicBezTo>
                  <a:cubicBezTo>
                    <a:pt x="3837800" y="2145241"/>
                    <a:pt x="3863009" y="2143539"/>
                    <a:pt x="3886200" y="2136913"/>
                  </a:cubicBezTo>
                  <a:cubicBezTo>
                    <a:pt x="3902765" y="2123661"/>
                    <a:pt x="3918245" y="2108923"/>
                    <a:pt x="3935896" y="2097156"/>
                  </a:cubicBezTo>
                  <a:cubicBezTo>
                    <a:pt x="3992625" y="2059337"/>
                    <a:pt x="4067177" y="2029424"/>
                    <a:pt x="4124739" y="1997765"/>
                  </a:cubicBezTo>
                  <a:cubicBezTo>
                    <a:pt x="4276930" y="1914059"/>
                    <a:pt x="4129181" y="1980634"/>
                    <a:pt x="4293704" y="1898373"/>
                  </a:cubicBezTo>
                  <a:cubicBezTo>
                    <a:pt x="4316272" y="1887089"/>
                    <a:pt x="4341789" y="1881780"/>
                    <a:pt x="4363278" y="1868556"/>
                  </a:cubicBezTo>
                  <a:cubicBezTo>
                    <a:pt x="4385315" y="1854995"/>
                    <a:pt x="4402488" y="1834746"/>
                    <a:pt x="4422913" y="1818860"/>
                  </a:cubicBezTo>
                  <a:cubicBezTo>
                    <a:pt x="4462140" y="1788350"/>
                    <a:pt x="4501744" y="1758293"/>
                    <a:pt x="4542183" y="1729408"/>
                  </a:cubicBezTo>
                  <a:cubicBezTo>
                    <a:pt x="4634270" y="1663631"/>
                    <a:pt x="4642327" y="1671567"/>
                    <a:pt x="4731026" y="1590260"/>
                  </a:cubicBezTo>
                  <a:cubicBezTo>
                    <a:pt x="4779380" y="1545936"/>
                    <a:pt x="4829197" y="1502334"/>
                    <a:pt x="4870174" y="1451113"/>
                  </a:cubicBezTo>
                  <a:cubicBezTo>
                    <a:pt x="4921013" y="1387565"/>
                    <a:pt x="4986164" y="1308585"/>
                    <a:pt x="5019261" y="1242391"/>
                  </a:cubicBezTo>
                  <a:cubicBezTo>
                    <a:pt x="5035826" y="1209261"/>
                    <a:pt x="5052853" y="1176357"/>
                    <a:pt x="5068957" y="1143000"/>
                  </a:cubicBezTo>
                  <a:cubicBezTo>
                    <a:pt x="5099239" y="1080274"/>
                    <a:pt x="5138395" y="1020871"/>
                    <a:pt x="5158409" y="954156"/>
                  </a:cubicBezTo>
                  <a:lnTo>
                    <a:pt x="5188226" y="854765"/>
                  </a:lnTo>
                  <a:cubicBezTo>
                    <a:pt x="5206989" y="704662"/>
                    <a:pt x="5182264" y="842833"/>
                    <a:pt x="5227983" y="705678"/>
                  </a:cubicBezTo>
                  <a:cubicBezTo>
                    <a:pt x="5236622" y="679760"/>
                    <a:pt x="5241718" y="652785"/>
                    <a:pt x="5247861" y="626165"/>
                  </a:cubicBezTo>
                  <a:cubicBezTo>
                    <a:pt x="5251660" y="609704"/>
                    <a:pt x="5252458" y="592495"/>
                    <a:pt x="5257800" y="576469"/>
                  </a:cubicBezTo>
                  <a:cubicBezTo>
                    <a:pt x="5265779" y="552532"/>
                    <a:pt x="5277679" y="530086"/>
                    <a:pt x="5287618" y="506895"/>
                  </a:cubicBezTo>
                  <a:cubicBezTo>
                    <a:pt x="5290931" y="490330"/>
                    <a:pt x="5292215" y="473226"/>
                    <a:pt x="5297557" y="457200"/>
                  </a:cubicBezTo>
                  <a:cubicBezTo>
                    <a:pt x="5305536" y="433263"/>
                    <a:pt x="5321255" y="412104"/>
                    <a:pt x="5327374" y="387626"/>
                  </a:cubicBezTo>
                  <a:cubicBezTo>
                    <a:pt x="5342000" y="329123"/>
                    <a:pt x="5329841" y="300710"/>
                    <a:pt x="5347252" y="248478"/>
                  </a:cubicBezTo>
                  <a:cubicBezTo>
                    <a:pt x="5351938" y="234422"/>
                    <a:pt x="5360505" y="221973"/>
                    <a:pt x="5367131" y="208721"/>
                  </a:cubicBezTo>
                  <a:cubicBezTo>
                    <a:pt x="5370444" y="178904"/>
                    <a:pt x="5373349" y="149038"/>
                    <a:pt x="5377070" y="119269"/>
                  </a:cubicBezTo>
                  <a:cubicBezTo>
                    <a:pt x="5379976" y="96023"/>
                    <a:pt x="5385064" y="73041"/>
                    <a:pt x="5387009" y="49695"/>
                  </a:cubicBezTo>
                  <a:cubicBezTo>
                    <a:pt x="5388385" y="33187"/>
                    <a:pt x="5387009" y="16565"/>
                    <a:pt x="538700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510C27-47A3-686D-D82A-23CED8E85F97}"/>
                </a:ext>
              </a:extLst>
            </p:cNvPr>
            <p:cNvSpPr txBox="1"/>
            <p:nvPr/>
          </p:nvSpPr>
          <p:spPr>
            <a:xfrm>
              <a:off x="2494722" y="4273395"/>
              <a:ext cx="1297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Prompt </a:t>
              </a:r>
              <a:br>
                <a:rPr lang="en-IN" dirty="0"/>
              </a:br>
              <a:r>
                <a:rPr lang="en-IN" dirty="0"/>
                <a:t>Engineering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EAC382-B9E5-D231-844E-34FB36DBB974}"/>
                </a:ext>
              </a:extLst>
            </p:cNvPr>
            <p:cNvSpPr txBox="1"/>
            <p:nvPr/>
          </p:nvSpPr>
          <p:spPr>
            <a:xfrm>
              <a:off x="5847616" y="3770287"/>
              <a:ext cx="12797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Retrieval</a:t>
              </a:r>
              <a:br>
                <a:rPr lang="en-IN" dirty="0"/>
              </a:br>
              <a:r>
                <a:rPr lang="en-IN" dirty="0"/>
                <a:t>Augmented</a:t>
              </a:r>
              <a:br>
                <a:rPr lang="en-IN" dirty="0"/>
              </a:br>
              <a:r>
                <a:rPr lang="en-IN" dirty="0"/>
                <a:t>Generation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1604F1-E5C1-6A05-0AF7-7B8619A7D65B}"/>
                </a:ext>
              </a:extLst>
            </p:cNvPr>
            <p:cNvSpPr txBox="1"/>
            <p:nvPr/>
          </p:nvSpPr>
          <p:spPr>
            <a:xfrm>
              <a:off x="6057465" y="2384554"/>
              <a:ext cx="1374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Fine Tuning*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65216E-5AB7-D83B-FA1F-A38158900955}"/>
                </a:ext>
              </a:extLst>
            </p:cNvPr>
            <p:cNvSpPr txBox="1"/>
            <p:nvPr/>
          </p:nvSpPr>
          <p:spPr>
            <a:xfrm>
              <a:off x="7952717" y="1286972"/>
              <a:ext cx="1216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dirty="0"/>
                <a:t>Pretraining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D1ECF8-1FE8-4759-5512-F7AA3FE29EF4}"/>
                </a:ext>
              </a:extLst>
            </p:cNvPr>
            <p:cNvSpPr txBox="1"/>
            <p:nvPr/>
          </p:nvSpPr>
          <p:spPr>
            <a:xfrm>
              <a:off x="3974769" y="5257801"/>
              <a:ext cx="1959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dirty="0"/>
                <a:t>Complexity &amp; Cost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ED01EF-F45E-1397-8562-69F52B14A4B4}"/>
                </a:ext>
              </a:extLst>
            </p:cNvPr>
            <p:cNvSpPr txBox="1"/>
            <p:nvPr/>
          </p:nvSpPr>
          <p:spPr>
            <a:xfrm>
              <a:off x="1414872" y="3064638"/>
              <a:ext cx="1035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b="1" dirty="0"/>
                <a:t>Accuracy</a:t>
              </a:r>
            </a:p>
          </p:txBody>
        </p:sp>
      </p:grpSp>
      <p:sp>
        <p:nvSpPr>
          <p:cNvPr id="23" name="Google Shape;149;p2">
            <a:extLst>
              <a:ext uri="{FF2B5EF4-FFF2-40B4-BE49-F238E27FC236}">
                <a16:creationId xmlns:a16="http://schemas.microsoft.com/office/drawing/2014/main" id="{83035C56-10AC-EBC3-0212-6433741A19CC}"/>
              </a:ext>
            </a:extLst>
          </p:cNvPr>
          <p:cNvSpPr txBox="1">
            <a:spLocks noGrp="1"/>
          </p:cNvSpPr>
          <p:nvPr/>
        </p:nvSpPr>
        <p:spPr>
          <a:xfrm>
            <a:off x="1382620" y="-432770"/>
            <a:ext cx="8158945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Ways To Customize Base LLM </a:t>
            </a:r>
          </a:p>
        </p:txBody>
      </p:sp>
    </p:spTree>
    <p:extLst>
      <p:ext uri="{BB962C8B-B14F-4D97-AF65-F5344CB8AC3E}">
        <p14:creationId xmlns:p14="http://schemas.microsoft.com/office/powerpoint/2010/main" val="68884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ED25B-CB0F-0B64-D859-2E9A5DD28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298D0F-20D3-BE3F-48B2-559421D6705D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84F3-B35A-7D85-C627-A5B801EDE41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EEDCA-3E22-61BA-05B0-75F9BCAE980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3FC00914-FE2D-51FF-03E0-E3451782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9ABC5AFF-CE95-D61E-CD01-AB85B8E3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3" name="Google Shape;149;p2">
            <a:extLst>
              <a:ext uri="{FF2B5EF4-FFF2-40B4-BE49-F238E27FC236}">
                <a16:creationId xmlns:a16="http://schemas.microsoft.com/office/drawing/2014/main" id="{8AF37D37-0BAE-69F9-A4AC-81D81706E3A7}"/>
              </a:ext>
            </a:extLst>
          </p:cNvPr>
          <p:cNvSpPr txBox="1">
            <a:spLocks noGrp="1"/>
          </p:cNvSpPr>
          <p:nvPr/>
        </p:nvSpPr>
        <p:spPr>
          <a:xfrm>
            <a:off x="1382620" y="-432770"/>
            <a:ext cx="8158945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Pretrain process Requires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E351B-A40E-2C19-CF02-746B30D14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42" y="1901372"/>
            <a:ext cx="10673088" cy="2105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379742-EECC-D66E-2495-EE7D50DDA42E}"/>
              </a:ext>
            </a:extLst>
          </p:cNvPr>
          <p:cNvSpPr txBox="1"/>
          <p:nvPr/>
        </p:nvSpPr>
        <p:spPr>
          <a:xfrm>
            <a:off x="6787126" y="3851504"/>
            <a:ext cx="5184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source: https://www.youtube.com/watch?v=0xfe54_pYIQ&amp;list=PLhr1KZpdzukf-xb0lmiU3G89GJXaDbAIF&amp;index=6</a:t>
            </a:r>
          </a:p>
        </p:txBody>
      </p:sp>
    </p:spTree>
    <p:extLst>
      <p:ext uri="{BB962C8B-B14F-4D97-AF65-F5344CB8AC3E}">
        <p14:creationId xmlns:p14="http://schemas.microsoft.com/office/powerpoint/2010/main" val="266749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47BC-E193-087B-E6CC-D695D18AB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4C05BA-12BF-EAB7-9C06-1E542BE2A78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7D825-86DE-849A-E784-AE756EA4CC75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E0A7C-6035-5A3E-C599-7637658DC36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DB6A427-CF69-25C8-5E4F-B1F2744F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27C8A07-3A26-1751-2BAD-29191C9F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5C60A3D-BC18-FDE7-F789-CD3268B69152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Limitations of Gen AI: </a:t>
            </a:r>
            <a:r>
              <a:rPr lang="en-US" sz="3600" dirty="0">
                <a:solidFill>
                  <a:srgbClr val="FF0000"/>
                </a:solidFill>
              </a:rPr>
              <a:t>Knowledge Cutoff</a:t>
            </a:r>
            <a:endParaRPr lang="en-US" sz="3600" dirty="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3C53DD-7751-471F-B806-5E42CE057557}"/>
              </a:ext>
            </a:extLst>
          </p:cNvPr>
          <p:cNvSpPr txBox="1"/>
          <p:nvPr/>
        </p:nvSpPr>
        <p:spPr>
          <a:xfrm>
            <a:off x="1745086" y="1469822"/>
            <a:ext cx="86991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Knowledge Cutoff: </a:t>
            </a:r>
            <a:r>
              <a:rPr lang="en-US" sz="2800" dirty="0">
                <a:ea typeface="+mn-lt"/>
                <a:cs typeface="+mn-lt"/>
              </a:rPr>
              <a:t>An LLM’s knowledge of the world is frozen at the time of its training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screenshot of a message&#10;&#10;Description automatically generated">
            <a:extLst>
              <a:ext uri="{FF2B5EF4-FFF2-40B4-BE49-F238E27FC236}">
                <a16:creationId xmlns:a16="http://schemas.microsoft.com/office/drawing/2014/main" id="{58442B7F-8620-4CC2-0AE6-C9B1648C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86" y="2825815"/>
            <a:ext cx="9188709" cy="34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8DC7A-DDB2-C9F6-1C80-34EEC454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722B2F-E431-9E65-3848-6E9D36A8FCD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717487-78FA-B032-C473-E447ECAD969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C7BAA-9768-87EA-54EF-030AF072DD63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95C8DEE-FDC5-8ECF-C925-D7D11596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B3BFBF85-863C-6180-421D-9BB359A5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2FBFC7F-D3EF-1663-F010-0F4E712D6ECF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Limitations of Gen AI: </a:t>
            </a:r>
            <a:r>
              <a:rPr lang="en-US" sz="3600">
                <a:solidFill>
                  <a:srgbClr val="FF0000"/>
                </a:solidFill>
              </a:rPr>
              <a:t>Knowledge Cutoff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3" name="Picture 2" descr="A close-up of a message&#10;&#10;Description automatically generated">
            <a:extLst>
              <a:ext uri="{FF2B5EF4-FFF2-40B4-BE49-F238E27FC236}">
                <a16:creationId xmlns:a16="http://schemas.microsoft.com/office/drawing/2014/main" id="{6CBBDDD6-B0FE-8E6F-120B-731269B9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30" y="3427251"/>
            <a:ext cx="10344928" cy="2771581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78337401-1B0C-568D-648E-907EC3831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70" y="2225545"/>
            <a:ext cx="10166092" cy="13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0DF3-D7F2-E4BD-BB53-96181A7D4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307ACE-437F-EF2B-E6FF-92EC3059AE3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C99136-D063-44EC-FA3A-C3857635FEB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26889-B632-3FF0-F3AB-B2320AA6345C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2220B27-BB34-1408-D296-635176EF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F5CBBB3F-CBCC-44A6-B08E-66E2D030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C2B8BE8-A142-75BA-3F6D-BD4D66A97231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Limitations of Gen AI: </a:t>
            </a:r>
            <a:r>
              <a:rPr lang="en-US" sz="3600">
                <a:solidFill>
                  <a:srgbClr val="FF0000"/>
                </a:solidFill>
              </a:rPr>
              <a:t>Knowledge Cutoff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16B3D-D580-A169-B794-D5B948B3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91" y="1525750"/>
            <a:ext cx="10632622" cy="1396093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16F40A25-A375-DBD4-4C6A-8EAA7544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29" y="3050921"/>
            <a:ext cx="10932368" cy="17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DF64-3E61-3030-A890-B6152C014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04FB67-2D0F-14EF-6422-86C8C05C1F6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93CC63-2D62-31C2-E5B0-AA672232F0C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0DD32-49D3-79DD-1480-67471AC1E0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9CDC1BC-F8D0-9C32-EEF6-0D738C06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5BB6DAC-EF60-1E0A-77C3-40A47140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6D88FFC-AEC3-4FEB-70D5-07AD320C0EA0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Limitations of Gen AI: </a:t>
            </a:r>
            <a:r>
              <a:rPr lang="en-US" sz="3600">
                <a:solidFill>
                  <a:srgbClr val="FF0000"/>
                </a:solidFill>
              </a:rPr>
              <a:t>Token Limits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5819A64-C33A-F457-21AB-A7B44B32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90" y="1308100"/>
            <a:ext cx="7620819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D03CC-B7B4-AED7-4F0F-64AD57489BCD}"/>
              </a:ext>
            </a:extLst>
          </p:cNvPr>
          <p:cNvSpPr txBox="1"/>
          <p:nvPr/>
        </p:nvSpPr>
        <p:spPr>
          <a:xfrm>
            <a:off x="8255000" y="6261100"/>
            <a:ext cx="38735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cs typeface="Calibri"/>
              </a:rPr>
              <a:t>Source: </a:t>
            </a:r>
            <a:r>
              <a:rPr lang="en-GB" sz="1200">
                <a:ea typeface="+mn-lt"/>
                <a:cs typeface="+mn-lt"/>
                <a:hlinkClick r:id="rId4"/>
              </a:rPr>
              <a:t>https://platform.openai.com/docs/models/gpt-3-5</a:t>
            </a:r>
            <a:endParaRPr lang="en-GB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6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61B8-A65E-28E3-FA86-9482C1F3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933B33-CE63-9212-4E70-5E7BE7A0F4CC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5CC99-0E42-D220-7304-D6AAB4F56F6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4D1AE-11E6-4A30-4718-59F0759EC8EE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C51B87E7-49CA-4C0D-4BE0-471F8379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41E4DCE2-0F3E-6A68-DAC4-C95CE48A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67B44C3-DB79-8909-454C-DFA84BBB9238}"/>
              </a:ext>
            </a:extLst>
          </p:cNvPr>
          <p:cNvSpPr txBox="1">
            <a:spLocks/>
          </p:cNvSpPr>
          <p:nvPr/>
        </p:nvSpPr>
        <p:spPr>
          <a:xfrm>
            <a:off x="1593436" y="286921"/>
            <a:ext cx="9782801" cy="1038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Limitations of Gen AI: </a:t>
            </a:r>
            <a:r>
              <a:rPr lang="en-US" sz="3600">
                <a:solidFill>
                  <a:srgbClr val="FF0000"/>
                </a:solidFill>
              </a:rPr>
              <a:t>Tabular Data</a:t>
            </a:r>
            <a:endParaRPr lang="en-US" sz="3600">
              <a:solidFill>
                <a:srgbClr val="FF0000"/>
              </a:solidFill>
              <a:cs typeface="Calibri Light"/>
            </a:endParaRPr>
          </a:p>
        </p:txBody>
      </p:sp>
      <p:pic>
        <p:nvPicPr>
          <p:cNvPr id="4" name="Picture 3" descr="A table with numbers and a price&#10;&#10;Description automatically generated">
            <a:extLst>
              <a:ext uri="{FF2B5EF4-FFF2-40B4-BE49-F238E27FC236}">
                <a16:creationId xmlns:a16="http://schemas.microsoft.com/office/drawing/2014/main" id="{31C85F33-E4C5-4D71-918F-2C9F7333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764" y="1983379"/>
            <a:ext cx="4028281" cy="405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44848-A5E9-5F16-3C23-7D0A57393DDD}"/>
              </a:ext>
            </a:extLst>
          </p:cNvPr>
          <p:cNvSpPr txBox="1"/>
          <p:nvPr/>
        </p:nvSpPr>
        <p:spPr>
          <a:xfrm>
            <a:off x="2002766" y="2121988"/>
            <a:ext cx="54387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cs typeface="Calibri"/>
              </a:rPr>
              <a:t>Gen AI does not work well with structured (Tabular)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912AD-4BF5-01DC-D6AC-04E12064E6E0}"/>
              </a:ext>
            </a:extLst>
          </p:cNvPr>
          <p:cNvSpPr txBox="1"/>
          <p:nvPr/>
        </p:nvSpPr>
        <p:spPr>
          <a:xfrm>
            <a:off x="2002766" y="3341046"/>
            <a:ext cx="5029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cs typeface="Calibri"/>
              </a:rPr>
              <a:t>Supervised Machine Learning is best for tabular datasets</a:t>
            </a:r>
          </a:p>
        </p:txBody>
      </p:sp>
    </p:spTree>
    <p:extLst>
      <p:ext uri="{BB962C8B-B14F-4D97-AF65-F5344CB8AC3E}">
        <p14:creationId xmlns:p14="http://schemas.microsoft.com/office/powerpoint/2010/main" val="340267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AC01-0D1B-4670-B29D-784BF941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2AC56F-B988-068F-5073-41D324EA661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ED88D-99A7-E7D0-D563-319B47D0A7A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9703F-8E7B-39E7-D187-C45F9BE2939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3D524DBF-F0C3-D6F7-607C-D2D2CA1E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038532CF-66C3-65D3-7D34-1709FB126FDA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Communications Channels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09723592-0A97-1FC1-C818-589F98D8F7D7}"/>
              </a:ext>
            </a:extLst>
          </p:cNvPr>
          <p:cNvSpPr txBox="1">
            <a:spLocks noGrp="1"/>
          </p:cNvSpPr>
          <p:nvPr/>
        </p:nvSpPr>
        <p:spPr>
          <a:xfrm>
            <a:off x="5265157" y="4264171"/>
            <a:ext cx="2143677" cy="49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Discord: 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hlinkClick r:id="rId3"/>
              </a:rPr>
              <a:t>https://discord.gg/r4pNVqcpCr</a:t>
            </a:r>
            <a:endParaRPr lang="en-IN" sz="120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1D508-5ADB-85A0-C55A-A34AD3B3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4CD02-4450-D4A7-1C6C-F79ABD9C4235}"/>
              </a:ext>
            </a:extLst>
          </p:cNvPr>
          <p:cNvGrpSpPr/>
          <p:nvPr/>
        </p:nvGrpSpPr>
        <p:grpSpPr>
          <a:xfrm>
            <a:off x="1941305" y="2443337"/>
            <a:ext cx="2143677" cy="2639344"/>
            <a:chOff x="1593436" y="1906628"/>
            <a:chExt cx="2143677" cy="263934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A1F106-93DB-D957-84B3-AD26B061B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926" y="1906628"/>
              <a:ext cx="19431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0513F-1D56-6439-D963-789A300873FC}"/>
                </a:ext>
              </a:extLst>
            </p:cNvPr>
            <p:cNvSpPr txBox="1"/>
            <p:nvPr/>
          </p:nvSpPr>
          <p:spPr>
            <a:xfrm>
              <a:off x="1593436" y="3714975"/>
              <a:ext cx="21436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  <a:hlinkClick r:id="rId5"/>
                </a:rPr>
                <a:t>https://whatsapp.com/channel/0029VaOManvEKyZMoPCtPU24</a:t>
              </a:r>
              <a:endPara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endParaRPr>
            </a:p>
            <a:p>
              <a:endParaRPr lang="en-IN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C0789BC-F001-F60B-D519-58BBF507F67C}"/>
              </a:ext>
            </a:extLst>
          </p:cNvPr>
          <p:cNvSpPr txBox="1"/>
          <p:nvPr/>
        </p:nvSpPr>
        <p:spPr>
          <a:xfrm>
            <a:off x="8802758" y="4251683"/>
            <a:ext cx="2045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IN" sz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Linkedin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hlinkClick r:id="rId6"/>
              </a:rPr>
              <a:t>https://www.linkedin.com/company/edquestofficial/</a:t>
            </a:r>
            <a:endParaRPr lang="en-IN" sz="1200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 descr="Discord's Branding Guidelines">
            <a:extLst>
              <a:ext uri="{FF2B5EF4-FFF2-40B4-BE49-F238E27FC236}">
                <a16:creationId xmlns:a16="http://schemas.microsoft.com/office/drawing/2014/main" id="{501DE015-D07D-24B3-17BC-7539A102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57" y="2443337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- Free Vectors &amp; PSDs to Download">
            <a:extLst>
              <a:ext uri="{FF2B5EF4-FFF2-40B4-BE49-F238E27FC236}">
                <a16:creationId xmlns:a16="http://schemas.microsoft.com/office/drawing/2014/main" id="{CC45E4CF-F067-AFB6-F7B5-9E293C17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45" y="2422884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98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70F0-2AE1-F02C-5944-9E690B2F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4A5F2E-3F87-C977-962E-47F877DF82C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3A43F-2866-5C79-AA4A-D99EA6C764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F4A1C-1EE0-8299-9CC2-B1875A579F7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4E75BA1-9BDA-BB32-784C-6030C285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B3EAC48-D354-5E69-3935-F7668002E55F}"/>
              </a:ext>
            </a:extLst>
          </p:cNvPr>
          <p:cNvSpPr txBox="1">
            <a:spLocks noGrp="1"/>
          </p:cNvSpPr>
          <p:nvPr/>
        </p:nvSpPr>
        <p:spPr>
          <a:xfrm>
            <a:off x="3984338" y="3035979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B07C64-5097-F036-43B3-0D55739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E2A70-3688-AB45-F1F4-00D2A100A79E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BCC9-7003-E6DD-5D38-FFFF16B107B8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7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861B-C4B3-5752-3946-0B6BD0AB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CF47B6-DC79-184A-9C72-99ABA1AA2D5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A2B40-B275-5562-4AD3-1178CDE4B2A5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13005-C11E-A15F-B1F4-86B7F367B105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0496BD3D-AAB5-725F-2F4D-683CBB1A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155;p9">
            <a:extLst>
              <a:ext uri="{FF2B5EF4-FFF2-40B4-BE49-F238E27FC236}">
                <a16:creationId xmlns:a16="http://schemas.microsoft.com/office/drawing/2014/main" id="{8A89E930-C0D3-D2BB-BC7B-937AA2661322}"/>
              </a:ext>
            </a:extLst>
          </p:cNvPr>
          <p:cNvSpPr txBox="1">
            <a:spLocks noGrp="1"/>
          </p:cNvSpPr>
          <p:nvPr/>
        </p:nvSpPr>
        <p:spPr>
          <a:xfrm>
            <a:off x="976325" y="2702725"/>
            <a:ext cx="99774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3900">
                <a:solidFill>
                  <a:schemeClr val="dk1"/>
                </a:solidFill>
              </a:rPr>
              <a:t>“</a:t>
            </a:r>
            <a:r>
              <a:rPr lang="en-US" sz="3900" b="1">
                <a:solidFill>
                  <a:schemeClr val="dk1"/>
                </a:solidFill>
              </a:rPr>
              <a:t>AI</a:t>
            </a:r>
            <a:r>
              <a:rPr lang="en-US" sz="3900">
                <a:solidFill>
                  <a:schemeClr val="dk1"/>
                </a:solidFill>
              </a:rPr>
              <a:t> is impacting various industries by automating the entire job or part of job.”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BF568E-60F5-076D-0ABE-B484166C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356815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94F3-193D-1B43-C0AE-5236DCD54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9796BA-806C-6839-1D6C-F77A931FE50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01C2E3-A5AA-3EA7-EC7F-8D269D241184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25BC2-E4E1-D67B-A9F0-2C0DF8BD81C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BC1EF7E-72A3-2B2C-F14F-51735141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85894592-E849-7BD6-4301-619B7FEE1166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>
                <a:solidFill>
                  <a:schemeClr val="tx1"/>
                </a:solidFill>
              </a:rPr>
              <a:t>Impact of GenAI across Industry</a:t>
            </a:r>
          </a:p>
        </p:txBody>
      </p:sp>
      <p:grpSp>
        <p:nvGrpSpPr>
          <p:cNvPr id="4" name="Google Shape;161;g2b25827427c_0_6">
            <a:extLst>
              <a:ext uri="{FF2B5EF4-FFF2-40B4-BE49-F238E27FC236}">
                <a16:creationId xmlns:a16="http://schemas.microsoft.com/office/drawing/2014/main" id="{CF5A1D5B-1F5B-01E1-05AE-515A7980EDF6}"/>
              </a:ext>
            </a:extLst>
          </p:cNvPr>
          <p:cNvGrpSpPr/>
          <p:nvPr/>
        </p:nvGrpSpPr>
        <p:grpSpPr>
          <a:xfrm>
            <a:off x="2123469" y="5174875"/>
            <a:ext cx="7941981" cy="857785"/>
            <a:chOff x="2123469" y="5174875"/>
            <a:chExt cx="5957975" cy="643500"/>
          </a:xfrm>
        </p:grpSpPr>
        <p:sp>
          <p:nvSpPr>
            <p:cNvPr id="41" name="Google Shape;162;g2b25827427c_0_6">
              <a:extLst>
                <a:ext uri="{FF2B5EF4-FFF2-40B4-BE49-F238E27FC236}">
                  <a16:creationId xmlns:a16="http://schemas.microsoft.com/office/drawing/2014/main" id="{DDCBCD30-3B2C-FB07-0746-50242EDE8CC5}"/>
                </a:ext>
              </a:extLst>
            </p:cNvPr>
            <p:cNvSpPr/>
            <p:nvPr/>
          </p:nvSpPr>
          <p:spPr>
            <a:xfrm>
              <a:off x="4258844" y="5174875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3;g2b25827427c_0_6">
              <a:extLst>
                <a:ext uri="{FF2B5EF4-FFF2-40B4-BE49-F238E27FC236}">
                  <a16:creationId xmlns:a16="http://schemas.microsoft.com/office/drawing/2014/main" id="{F9810623-35EE-D53C-D397-0B1EF1876BBF}"/>
                </a:ext>
              </a:extLst>
            </p:cNvPr>
            <p:cNvSpPr/>
            <p:nvPr/>
          </p:nvSpPr>
          <p:spPr>
            <a:xfrm flipH="1">
              <a:off x="2813494" y="5174882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4;g2b25827427c_0_6">
              <a:extLst>
                <a:ext uri="{FF2B5EF4-FFF2-40B4-BE49-F238E27FC236}">
                  <a16:creationId xmlns:a16="http://schemas.microsoft.com/office/drawing/2014/main" id="{1DF0B836-18CA-A910-21D5-A7B44D7114CE}"/>
                </a:ext>
              </a:extLst>
            </p:cNvPr>
            <p:cNvSpPr/>
            <p:nvPr/>
          </p:nvSpPr>
          <p:spPr>
            <a:xfrm rot="-5400000">
              <a:off x="4032043" y="4786978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;g2b25827427c_0_6">
              <a:extLst>
                <a:ext uri="{FF2B5EF4-FFF2-40B4-BE49-F238E27FC236}">
                  <a16:creationId xmlns:a16="http://schemas.microsoft.com/office/drawing/2014/main" id="{138EA302-22CD-43C0-0B7D-7A56DCF8BDDF}"/>
                </a:ext>
              </a:extLst>
            </p:cNvPr>
            <p:cNvSpPr/>
            <p:nvPr/>
          </p:nvSpPr>
          <p:spPr>
            <a:xfrm>
              <a:off x="2873094" y="5252258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Education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166;g2b25827427c_0_6">
              <a:extLst>
                <a:ext uri="{FF2B5EF4-FFF2-40B4-BE49-F238E27FC236}">
                  <a16:creationId xmlns:a16="http://schemas.microsoft.com/office/drawing/2014/main" id="{898C1A23-91FB-8ECC-1BB4-31DD19B1211B}"/>
                </a:ext>
              </a:extLst>
            </p:cNvPr>
            <p:cNvSpPr/>
            <p:nvPr/>
          </p:nvSpPr>
          <p:spPr>
            <a:xfrm>
              <a:off x="2123469" y="5174875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7;g2b25827427c_0_6">
              <a:extLst>
                <a:ext uri="{FF2B5EF4-FFF2-40B4-BE49-F238E27FC236}">
                  <a16:creationId xmlns:a16="http://schemas.microsoft.com/office/drawing/2014/main" id="{030E4176-6471-11FD-5898-76DF5D10FF46}"/>
                </a:ext>
              </a:extLst>
            </p:cNvPr>
            <p:cNvSpPr/>
            <p:nvPr/>
          </p:nvSpPr>
          <p:spPr>
            <a:xfrm>
              <a:off x="2123469" y="5174882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168;g2b25827427c_0_6">
              <a:extLst>
                <a:ext uri="{FF2B5EF4-FFF2-40B4-BE49-F238E27FC236}">
                  <a16:creationId xmlns:a16="http://schemas.microsoft.com/office/drawing/2014/main" id="{E9BB6C92-EFB8-E548-6512-F6E8D75B6898}"/>
                </a:ext>
              </a:extLst>
            </p:cNvPr>
            <p:cNvSpPr/>
            <p:nvPr/>
          </p:nvSpPr>
          <p:spPr>
            <a:xfrm>
              <a:off x="4918319" y="5176057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Personalized learning 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Curriculum development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Education administration 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" name="Google Shape;169;g2b25827427c_0_6">
            <a:extLst>
              <a:ext uri="{FF2B5EF4-FFF2-40B4-BE49-F238E27FC236}">
                <a16:creationId xmlns:a16="http://schemas.microsoft.com/office/drawing/2014/main" id="{6DBAF5A7-86F5-5436-F7C2-52CC4FF9472D}"/>
              </a:ext>
            </a:extLst>
          </p:cNvPr>
          <p:cNvGrpSpPr/>
          <p:nvPr/>
        </p:nvGrpSpPr>
        <p:grpSpPr>
          <a:xfrm>
            <a:off x="2123469" y="4301946"/>
            <a:ext cx="7941981" cy="857785"/>
            <a:chOff x="2123469" y="4301946"/>
            <a:chExt cx="5957975" cy="643500"/>
          </a:xfrm>
        </p:grpSpPr>
        <p:sp>
          <p:nvSpPr>
            <p:cNvPr id="34" name="Google Shape;170;g2b25827427c_0_6">
              <a:extLst>
                <a:ext uri="{FF2B5EF4-FFF2-40B4-BE49-F238E27FC236}">
                  <a16:creationId xmlns:a16="http://schemas.microsoft.com/office/drawing/2014/main" id="{6FC332C8-7243-8D48-5D68-9C8458701A0D}"/>
                </a:ext>
              </a:extLst>
            </p:cNvPr>
            <p:cNvSpPr/>
            <p:nvPr/>
          </p:nvSpPr>
          <p:spPr>
            <a:xfrm>
              <a:off x="4258844" y="4301946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1;g2b25827427c_0_6">
              <a:extLst>
                <a:ext uri="{FF2B5EF4-FFF2-40B4-BE49-F238E27FC236}">
                  <a16:creationId xmlns:a16="http://schemas.microsoft.com/office/drawing/2014/main" id="{407E5440-D7F0-2F26-F96E-34BE4CC4464A}"/>
                </a:ext>
              </a:extLst>
            </p:cNvPr>
            <p:cNvSpPr/>
            <p:nvPr/>
          </p:nvSpPr>
          <p:spPr>
            <a:xfrm flipH="1">
              <a:off x="2813494" y="4301953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2;g2b25827427c_0_6">
              <a:extLst>
                <a:ext uri="{FF2B5EF4-FFF2-40B4-BE49-F238E27FC236}">
                  <a16:creationId xmlns:a16="http://schemas.microsoft.com/office/drawing/2014/main" id="{FA0D9F15-64CD-1395-0FAA-E48AD7F77CB7}"/>
                </a:ext>
              </a:extLst>
            </p:cNvPr>
            <p:cNvSpPr/>
            <p:nvPr/>
          </p:nvSpPr>
          <p:spPr>
            <a:xfrm rot="-5400000">
              <a:off x="4032043" y="3914049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;g2b25827427c_0_6">
              <a:extLst>
                <a:ext uri="{FF2B5EF4-FFF2-40B4-BE49-F238E27FC236}">
                  <a16:creationId xmlns:a16="http://schemas.microsoft.com/office/drawing/2014/main" id="{F5C621FE-58E2-4B99-7BD8-1F46A72FF4C6}"/>
                </a:ext>
              </a:extLst>
            </p:cNvPr>
            <p:cNvSpPr/>
            <p:nvPr/>
          </p:nvSpPr>
          <p:spPr>
            <a:xfrm>
              <a:off x="2873094" y="4379329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Healthcare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174;g2b25827427c_0_6">
              <a:extLst>
                <a:ext uri="{FF2B5EF4-FFF2-40B4-BE49-F238E27FC236}">
                  <a16:creationId xmlns:a16="http://schemas.microsoft.com/office/drawing/2014/main" id="{9D164981-2BC4-FCC8-EC4F-B99D96470E23}"/>
                </a:ext>
              </a:extLst>
            </p:cNvPr>
            <p:cNvSpPr/>
            <p:nvPr/>
          </p:nvSpPr>
          <p:spPr>
            <a:xfrm>
              <a:off x="2123469" y="4301946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5;g2b25827427c_0_6">
              <a:extLst>
                <a:ext uri="{FF2B5EF4-FFF2-40B4-BE49-F238E27FC236}">
                  <a16:creationId xmlns:a16="http://schemas.microsoft.com/office/drawing/2014/main" id="{6D4E8221-BB4C-CA99-05E0-20B131B2CCA5}"/>
                </a:ext>
              </a:extLst>
            </p:cNvPr>
            <p:cNvSpPr/>
            <p:nvPr/>
          </p:nvSpPr>
          <p:spPr>
            <a:xfrm>
              <a:off x="2123469" y="4301953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" name="Google Shape;176;g2b25827427c_0_6">
              <a:extLst>
                <a:ext uri="{FF2B5EF4-FFF2-40B4-BE49-F238E27FC236}">
                  <a16:creationId xmlns:a16="http://schemas.microsoft.com/office/drawing/2014/main" id="{5F789EF1-2D31-414C-FCFA-6E064632BA7D}"/>
                </a:ext>
              </a:extLst>
            </p:cNvPr>
            <p:cNvSpPr/>
            <p:nvPr/>
          </p:nvSpPr>
          <p:spPr>
            <a:xfrm>
              <a:off x="4918319" y="4303128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Diagnostic and imaging 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Drug discovery and development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Patient care and monitoring 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oogle Shape;177;g2b25827427c_0_6">
            <a:extLst>
              <a:ext uri="{FF2B5EF4-FFF2-40B4-BE49-F238E27FC236}">
                <a16:creationId xmlns:a16="http://schemas.microsoft.com/office/drawing/2014/main" id="{881E182E-48C0-5250-8955-F73A512475BB}"/>
              </a:ext>
            </a:extLst>
          </p:cNvPr>
          <p:cNvGrpSpPr/>
          <p:nvPr/>
        </p:nvGrpSpPr>
        <p:grpSpPr>
          <a:xfrm>
            <a:off x="2123469" y="3428983"/>
            <a:ext cx="7941981" cy="857785"/>
            <a:chOff x="2123469" y="3428983"/>
            <a:chExt cx="5957975" cy="643500"/>
          </a:xfrm>
        </p:grpSpPr>
        <p:sp>
          <p:nvSpPr>
            <p:cNvPr id="27" name="Google Shape;178;g2b25827427c_0_6">
              <a:extLst>
                <a:ext uri="{FF2B5EF4-FFF2-40B4-BE49-F238E27FC236}">
                  <a16:creationId xmlns:a16="http://schemas.microsoft.com/office/drawing/2014/main" id="{F56CBC76-CF02-B118-BCDE-D25D4F4998F1}"/>
                </a:ext>
              </a:extLst>
            </p:cNvPr>
            <p:cNvSpPr/>
            <p:nvPr/>
          </p:nvSpPr>
          <p:spPr>
            <a:xfrm>
              <a:off x="4258844" y="3428983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9;g2b25827427c_0_6">
              <a:extLst>
                <a:ext uri="{FF2B5EF4-FFF2-40B4-BE49-F238E27FC236}">
                  <a16:creationId xmlns:a16="http://schemas.microsoft.com/office/drawing/2014/main" id="{8832FCDE-904A-A849-DB6C-53AD7BDE507C}"/>
                </a:ext>
              </a:extLst>
            </p:cNvPr>
            <p:cNvSpPr/>
            <p:nvPr/>
          </p:nvSpPr>
          <p:spPr>
            <a:xfrm flipH="1">
              <a:off x="2813494" y="3428990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;g2b25827427c_0_6">
              <a:extLst>
                <a:ext uri="{FF2B5EF4-FFF2-40B4-BE49-F238E27FC236}">
                  <a16:creationId xmlns:a16="http://schemas.microsoft.com/office/drawing/2014/main" id="{347BA8C8-A179-21A1-1E89-E3C2C25D1DEA}"/>
                </a:ext>
              </a:extLst>
            </p:cNvPr>
            <p:cNvSpPr/>
            <p:nvPr/>
          </p:nvSpPr>
          <p:spPr>
            <a:xfrm rot="-5400000">
              <a:off x="4032043" y="3041086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1;g2b25827427c_0_6">
              <a:extLst>
                <a:ext uri="{FF2B5EF4-FFF2-40B4-BE49-F238E27FC236}">
                  <a16:creationId xmlns:a16="http://schemas.microsoft.com/office/drawing/2014/main" id="{B4AEEB2A-62F7-AB20-CCDB-C9606982D912}"/>
                </a:ext>
              </a:extLst>
            </p:cNvPr>
            <p:cNvSpPr/>
            <p:nvPr/>
          </p:nvSpPr>
          <p:spPr>
            <a:xfrm>
              <a:off x="2873094" y="3506366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Banking [$200 - 340B]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" name="Google Shape;182;g2b25827427c_0_6">
              <a:extLst>
                <a:ext uri="{FF2B5EF4-FFF2-40B4-BE49-F238E27FC236}">
                  <a16:creationId xmlns:a16="http://schemas.microsoft.com/office/drawing/2014/main" id="{2F575582-6363-0980-E87E-FAA600C90852}"/>
                </a:ext>
              </a:extLst>
            </p:cNvPr>
            <p:cNvSpPr/>
            <p:nvPr/>
          </p:nvSpPr>
          <p:spPr>
            <a:xfrm>
              <a:off x="2123469" y="3428983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3;g2b25827427c_0_6">
              <a:extLst>
                <a:ext uri="{FF2B5EF4-FFF2-40B4-BE49-F238E27FC236}">
                  <a16:creationId xmlns:a16="http://schemas.microsoft.com/office/drawing/2014/main" id="{8C5F490D-425D-FF29-21D2-E78DA798A040}"/>
                </a:ext>
              </a:extLst>
            </p:cNvPr>
            <p:cNvSpPr/>
            <p:nvPr/>
          </p:nvSpPr>
          <p:spPr>
            <a:xfrm>
              <a:off x="2123469" y="3428990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84;g2b25827427c_0_6">
              <a:extLst>
                <a:ext uri="{FF2B5EF4-FFF2-40B4-BE49-F238E27FC236}">
                  <a16:creationId xmlns:a16="http://schemas.microsoft.com/office/drawing/2014/main" id="{3CF91483-FEAE-9CD6-0D57-A89953C4FBE1}"/>
                </a:ext>
              </a:extLst>
            </p:cNvPr>
            <p:cNvSpPr/>
            <p:nvPr/>
          </p:nvSpPr>
          <p:spPr>
            <a:xfrm>
              <a:off x="4918319" y="343016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Customer service [Chabot and virtual assistant] 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Risk management and compliance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Credit score and lending 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" name="Google Shape;185;g2b25827427c_0_6">
            <a:extLst>
              <a:ext uri="{FF2B5EF4-FFF2-40B4-BE49-F238E27FC236}">
                <a16:creationId xmlns:a16="http://schemas.microsoft.com/office/drawing/2014/main" id="{44B7AFF5-70E8-18D6-5EC9-E3FBDC1D9074}"/>
              </a:ext>
            </a:extLst>
          </p:cNvPr>
          <p:cNvGrpSpPr/>
          <p:nvPr/>
        </p:nvGrpSpPr>
        <p:grpSpPr>
          <a:xfrm>
            <a:off x="2123469" y="2556065"/>
            <a:ext cx="7941981" cy="857785"/>
            <a:chOff x="2123469" y="2556065"/>
            <a:chExt cx="5957975" cy="643500"/>
          </a:xfrm>
        </p:grpSpPr>
        <p:sp>
          <p:nvSpPr>
            <p:cNvPr id="20" name="Google Shape;186;g2b25827427c_0_6">
              <a:extLst>
                <a:ext uri="{FF2B5EF4-FFF2-40B4-BE49-F238E27FC236}">
                  <a16:creationId xmlns:a16="http://schemas.microsoft.com/office/drawing/2014/main" id="{1C97D7F7-0CCD-7B60-40B2-DC594508B710}"/>
                </a:ext>
              </a:extLst>
            </p:cNvPr>
            <p:cNvSpPr/>
            <p:nvPr/>
          </p:nvSpPr>
          <p:spPr>
            <a:xfrm>
              <a:off x="4258844" y="2556065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;g2b25827427c_0_6">
              <a:extLst>
                <a:ext uri="{FF2B5EF4-FFF2-40B4-BE49-F238E27FC236}">
                  <a16:creationId xmlns:a16="http://schemas.microsoft.com/office/drawing/2014/main" id="{092D3B8B-9454-FB6B-1CFE-8FF891CC594A}"/>
                </a:ext>
              </a:extLst>
            </p:cNvPr>
            <p:cNvSpPr/>
            <p:nvPr/>
          </p:nvSpPr>
          <p:spPr>
            <a:xfrm flipH="1">
              <a:off x="2813494" y="2556072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8;g2b25827427c_0_6">
              <a:extLst>
                <a:ext uri="{FF2B5EF4-FFF2-40B4-BE49-F238E27FC236}">
                  <a16:creationId xmlns:a16="http://schemas.microsoft.com/office/drawing/2014/main" id="{7C0B144B-DF14-F9F6-EC6B-06249CD100C4}"/>
                </a:ext>
              </a:extLst>
            </p:cNvPr>
            <p:cNvSpPr/>
            <p:nvPr/>
          </p:nvSpPr>
          <p:spPr>
            <a:xfrm rot="-5400000">
              <a:off x="4032043" y="2168168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;g2b25827427c_0_6">
              <a:extLst>
                <a:ext uri="{FF2B5EF4-FFF2-40B4-BE49-F238E27FC236}">
                  <a16:creationId xmlns:a16="http://schemas.microsoft.com/office/drawing/2014/main" id="{86014F02-3A9A-F8AE-19DB-66558E6D74E3}"/>
                </a:ext>
              </a:extLst>
            </p:cNvPr>
            <p:cNvSpPr/>
            <p:nvPr/>
          </p:nvSpPr>
          <p:spPr>
            <a:xfrm>
              <a:off x="2873094" y="2633448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Retail [$240 - 390B]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90;g2b25827427c_0_6">
              <a:extLst>
                <a:ext uri="{FF2B5EF4-FFF2-40B4-BE49-F238E27FC236}">
                  <a16:creationId xmlns:a16="http://schemas.microsoft.com/office/drawing/2014/main" id="{70B696EF-66CE-AC9E-0406-2C5EC7C45CE3}"/>
                </a:ext>
              </a:extLst>
            </p:cNvPr>
            <p:cNvSpPr/>
            <p:nvPr/>
          </p:nvSpPr>
          <p:spPr>
            <a:xfrm>
              <a:off x="2123469" y="2556065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1;g2b25827427c_0_6">
              <a:extLst>
                <a:ext uri="{FF2B5EF4-FFF2-40B4-BE49-F238E27FC236}">
                  <a16:creationId xmlns:a16="http://schemas.microsoft.com/office/drawing/2014/main" id="{80892585-ADF5-8473-1263-EC8A7A3F20FD}"/>
                </a:ext>
              </a:extLst>
            </p:cNvPr>
            <p:cNvSpPr/>
            <p:nvPr/>
          </p:nvSpPr>
          <p:spPr>
            <a:xfrm>
              <a:off x="2123469" y="2556072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192;g2b25827427c_0_6">
              <a:extLst>
                <a:ext uri="{FF2B5EF4-FFF2-40B4-BE49-F238E27FC236}">
                  <a16:creationId xmlns:a16="http://schemas.microsoft.com/office/drawing/2014/main" id="{CED3E160-DEBB-30AC-1BAE-1F7FE50C7F3E}"/>
                </a:ext>
              </a:extLst>
            </p:cNvPr>
            <p:cNvSpPr/>
            <p:nvPr/>
          </p:nvSpPr>
          <p:spPr>
            <a:xfrm>
              <a:off x="4918319" y="2557247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Customer experience and service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Marketing and sales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Supply chain and inventory management etc.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" name="Google Shape;193;g2b25827427c_0_6">
            <a:extLst>
              <a:ext uri="{FF2B5EF4-FFF2-40B4-BE49-F238E27FC236}">
                <a16:creationId xmlns:a16="http://schemas.microsoft.com/office/drawing/2014/main" id="{9E11A404-96F5-B204-0774-D6EA9B0E105A}"/>
              </a:ext>
            </a:extLst>
          </p:cNvPr>
          <p:cNvGrpSpPr/>
          <p:nvPr/>
        </p:nvGrpSpPr>
        <p:grpSpPr>
          <a:xfrm>
            <a:off x="2123469" y="1683125"/>
            <a:ext cx="7941981" cy="857785"/>
            <a:chOff x="2123469" y="1683125"/>
            <a:chExt cx="5957975" cy="643500"/>
          </a:xfrm>
        </p:grpSpPr>
        <p:sp>
          <p:nvSpPr>
            <p:cNvPr id="13" name="Google Shape;194;g2b25827427c_0_6">
              <a:extLst>
                <a:ext uri="{FF2B5EF4-FFF2-40B4-BE49-F238E27FC236}">
                  <a16:creationId xmlns:a16="http://schemas.microsoft.com/office/drawing/2014/main" id="{E3C22987-1F68-EEEA-E373-8A6C56C44333}"/>
                </a:ext>
              </a:extLst>
            </p:cNvPr>
            <p:cNvSpPr/>
            <p:nvPr/>
          </p:nvSpPr>
          <p:spPr>
            <a:xfrm>
              <a:off x="4258844" y="1683125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4" name="Google Shape;195;g2b25827427c_0_6">
              <a:extLst>
                <a:ext uri="{FF2B5EF4-FFF2-40B4-BE49-F238E27FC236}">
                  <a16:creationId xmlns:a16="http://schemas.microsoft.com/office/drawing/2014/main" id="{FAF57A50-FAB3-7675-2E12-E12F997C4D7A}"/>
                </a:ext>
              </a:extLst>
            </p:cNvPr>
            <p:cNvSpPr/>
            <p:nvPr/>
          </p:nvSpPr>
          <p:spPr>
            <a:xfrm flipH="1">
              <a:off x="2813494" y="1683132"/>
              <a:ext cx="18444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5" name="Google Shape;196;g2b25827427c_0_6">
              <a:extLst>
                <a:ext uri="{FF2B5EF4-FFF2-40B4-BE49-F238E27FC236}">
                  <a16:creationId xmlns:a16="http://schemas.microsoft.com/office/drawing/2014/main" id="{FA6AE742-455B-A5D7-F8B5-9D0B277D5D3C}"/>
                </a:ext>
              </a:extLst>
            </p:cNvPr>
            <p:cNvSpPr/>
            <p:nvPr/>
          </p:nvSpPr>
          <p:spPr>
            <a:xfrm rot="-5400000">
              <a:off x="4032043" y="1295228"/>
              <a:ext cx="643356" cy="141914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6" name="Google Shape;197;g2b25827427c_0_6">
              <a:extLst>
                <a:ext uri="{FF2B5EF4-FFF2-40B4-BE49-F238E27FC236}">
                  <a16:creationId xmlns:a16="http://schemas.microsoft.com/office/drawing/2014/main" id="{A59B22D4-7FB1-27FD-1422-727F428AA91A}"/>
                </a:ext>
              </a:extLst>
            </p:cNvPr>
            <p:cNvSpPr/>
            <p:nvPr/>
          </p:nvSpPr>
          <p:spPr>
            <a:xfrm>
              <a:off x="2873094" y="1760508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Technology [$240 - 460B]</a:t>
              </a:r>
              <a:endParaRPr lang="en-US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7" name="Google Shape;198;g2b25827427c_0_6">
              <a:extLst>
                <a:ext uri="{FF2B5EF4-FFF2-40B4-BE49-F238E27FC236}">
                  <a16:creationId xmlns:a16="http://schemas.microsoft.com/office/drawing/2014/main" id="{8AB9ABB2-F8B2-35A2-7008-1F98132DE7B0}"/>
                </a:ext>
              </a:extLst>
            </p:cNvPr>
            <p:cNvSpPr/>
            <p:nvPr/>
          </p:nvSpPr>
          <p:spPr>
            <a:xfrm>
              <a:off x="2123469" y="1683125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/>
            </a:p>
          </p:txBody>
        </p:sp>
        <p:sp>
          <p:nvSpPr>
            <p:cNvPr id="18" name="Google Shape;199;g2b25827427c_0_6">
              <a:extLst>
                <a:ext uri="{FF2B5EF4-FFF2-40B4-BE49-F238E27FC236}">
                  <a16:creationId xmlns:a16="http://schemas.microsoft.com/office/drawing/2014/main" id="{3DECB4EA-4B88-E36F-9E19-02214350D6B7}"/>
                </a:ext>
              </a:extLst>
            </p:cNvPr>
            <p:cNvSpPr/>
            <p:nvPr/>
          </p:nvSpPr>
          <p:spPr>
            <a:xfrm>
              <a:off x="2123469" y="1683132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lang="en-US" sz="3000" b="1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9" name="Google Shape;200;g2b25827427c_0_6">
              <a:extLst>
                <a:ext uri="{FF2B5EF4-FFF2-40B4-BE49-F238E27FC236}">
                  <a16:creationId xmlns:a16="http://schemas.microsoft.com/office/drawing/2014/main" id="{58902E21-588C-9A46-1012-B8F92EA47632}"/>
                </a:ext>
              </a:extLst>
            </p:cNvPr>
            <p:cNvSpPr/>
            <p:nvPr/>
          </p:nvSpPr>
          <p:spPr>
            <a:xfrm>
              <a:off x="4918319" y="1684307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121875" rIns="121875" bIns="1218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09600" indent="-374650">
                <a:lnSpc>
                  <a:spcPct val="115000"/>
                </a:lnSpc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Software development and testing </a:t>
              </a:r>
              <a:endParaRPr lang="en-US" sz="1100">
                <a:solidFill>
                  <a:srgbClr val="1B786F"/>
                </a:solidFill>
                <a:latin typeface="Roboto"/>
                <a:ea typeface="Roboto"/>
                <a:cs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Cybersecurity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</a:endParaRPr>
            </a:p>
            <a:p>
              <a:pPr marL="609600" lvl="0" indent="-3746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F"/>
                </a:buClr>
                <a:buSzPts val="1100"/>
                <a:buFont typeface="Roboto"/>
                <a:buChar char="●"/>
              </a:pPr>
              <a:r>
                <a:rPr lang="en-US" sz="1100">
                  <a:solidFill>
                    <a:srgbClr val="1B786F"/>
                  </a:solidFill>
                  <a:latin typeface="Roboto"/>
                  <a:ea typeface="Roboto"/>
                  <a:cs typeface="Roboto"/>
                  <a:sym typeface="Roboto"/>
                </a:rPr>
                <a:t>Web Development and design etc.</a:t>
              </a:r>
              <a:endParaRPr sz="1100">
                <a:solidFill>
                  <a:srgbClr val="1B786F"/>
                </a:solidFill>
                <a:latin typeface="Roboto"/>
                <a:ea typeface="Roboto"/>
                <a:cs typeface="Roboto"/>
              </a:endParaRPr>
            </a:p>
          </p:txBody>
        </p:sp>
      </p:grpSp>
      <p:sp>
        <p:nvSpPr>
          <p:cNvPr id="48" name="Google Shape;214;g2b25827427c_0_18">
            <a:extLst>
              <a:ext uri="{FF2B5EF4-FFF2-40B4-BE49-F238E27FC236}">
                <a16:creationId xmlns:a16="http://schemas.microsoft.com/office/drawing/2014/main" id="{ACCB3E9E-116D-F084-BFDD-9B614BF72811}"/>
              </a:ext>
            </a:extLst>
          </p:cNvPr>
          <p:cNvSpPr txBox="1"/>
          <p:nvPr/>
        </p:nvSpPr>
        <p:spPr>
          <a:xfrm>
            <a:off x="8798725" y="6179350"/>
            <a:ext cx="2738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</a:rPr>
              <a:t>Source: McKinsey Report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2849B-05D0-CC36-80E9-51621B4A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410997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99638-615D-EC9A-CA47-B94B111F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9A410B-9CF6-59C2-91AE-11A38AEF150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4ADFD1-B64B-749F-C667-87BD5BED419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C2FB8-88DF-DD51-B214-F4AB1AE7647E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F4BA2FD-1A7E-0721-B484-CF134B11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69D36DDD-8ED3-4110-3706-E9E9DD976CD5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>
                <a:solidFill>
                  <a:schemeClr val="tx1"/>
                </a:solidFill>
              </a:rPr>
              <a:t>Impact of GenAI across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B628-6006-A9C0-A193-FB8C5785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81" y="1801415"/>
            <a:ext cx="9738122" cy="4029075"/>
          </a:xfrm>
          <a:prstGeom prst="rect">
            <a:avLst/>
          </a:prstGeom>
        </p:spPr>
      </p:pic>
      <p:sp>
        <p:nvSpPr>
          <p:cNvPr id="3" name="Google Shape;208;g2b25827427c_0_1">
            <a:extLst>
              <a:ext uri="{FF2B5EF4-FFF2-40B4-BE49-F238E27FC236}">
                <a16:creationId xmlns:a16="http://schemas.microsoft.com/office/drawing/2014/main" id="{9C9A11B1-5B79-CEA7-4DF9-C9836CDD76EB}"/>
              </a:ext>
            </a:extLst>
          </p:cNvPr>
          <p:cNvSpPr txBox="1"/>
          <p:nvPr/>
        </p:nvSpPr>
        <p:spPr>
          <a:xfrm>
            <a:off x="8798725" y="6179350"/>
            <a:ext cx="2738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Source: Goldman Sachs Report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D29D2-8E02-84E0-42C3-CA566614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136495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E91C-8D24-34D6-ED0A-7789ED9A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458B86-71FE-0702-5483-3B09F34978EB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BDC8-08E8-2427-7D6B-751D70B74B27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042E0-F953-AD63-0DE2-869A35077D9B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8CA968F-6F7B-11B4-E087-C5E8B9C7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43DEE333-667D-2056-61F7-A20921B0E58D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>
                <a:solidFill>
                  <a:schemeClr val="tx1"/>
                </a:solidFill>
              </a:rPr>
              <a:t>Impact of GenAI across Function</a:t>
            </a:r>
          </a:p>
        </p:txBody>
      </p:sp>
      <p:sp>
        <p:nvSpPr>
          <p:cNvPr id="9" name="Google Shape;214;g2b25827427c_0_18">
            <a:extLst>
              <a:ext uri="{FF2B5EF4-FFF2-40B4-BE49-F238E27FC236}">
                <a16:creationId xmlns:a16="http://schemas.microsoft.com/office/drawing/2014/main" id="{DAE99DBC-495F-82C6-A649-3D490D4A8F13}"/>
              </a:ext>
            </a:extLst>
          </p:cNvPr>
          <p:cNvSpPr txBox="1"/>
          <p:nvPr/>
        </p:nvSpPr>
        <p:spPr>
          <a:xfrm>
            <a:off x="8798725" y="6179350"/>
            <a:ext cx="2738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Source: McKinsey Report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760D6-099C-0DB3-E8EF-7A5AD34A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67" y="1417637"/>
            <a:ext cx="6016663" cy="49692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94BFF-125D-61A5-18A4-581D14ED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85957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5CF0-C3D8-C13E-5DB0-779FFA9A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7A02F7-3887-4C08-B2C5-203D0DB5144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1830A-9227-F85E-2F57-6E61EDC9486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FECDC-CCEA-F854-813E-99AFAC054FA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C1D2F6A9-335F-EAF5-B94F-37F1E2CE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943A1482-31B3-169B-5BFA-B3FAB69AEC99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Latest News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C5890-0584-7AE7-AEA7-E548C8D8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57AE8-7341-24DB-8BCB-CBE32B30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78" y="2220033"/>
            <a:ext cx="6693244" cy="1111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D3F9B4-246F-4291-1BCD-2328037DA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739" y="3429000"/>
            <a:ext cx="6674193" cy="1358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1D4167-F150-8055-2F4F-1A361CC7D991}"/>
              </a:ext>
            </a:extLst>
          </p:cNvPr>
          <p:cNvSpPr txBox="1"/>
          <p:nvPr/>
        </p:nvSpPr>
        <p:spPr>
          <a:xfrm>
            <a:off x="3147739" y="4899720"/>
            <a:ext cx="7267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hlinkClick r:id="rId5"/>
              </a:rPr>
              <a:t>https://generativeai.pub/mark-zuckerberg-is-buying-350-000-h100-gpus-for-its-ai-plans-fd89664fe245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6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B2337-53AD-5137-A9D0-8CCB8F22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5617D2-2E28-F477-7CF7-0670F3D40F52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8F1EC-A6D6-225F-A950-9C0D36B5FD37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687B8-F740-B23F-91CD-435FA2BF28D0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F45E7F6-350F-930F-C22B-A6EF7F5A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2621E3A9-75B5-30B5-CFDF-BFB26BB5A45C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Time taken to reach 1 million users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1DCF6-5B87-AFC1-9F1F-F06569CF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38DE9-ED6D-D4E7-E40E-3EB57E9A9D05}"/>
              </a:ext>
            </a:extLst>
          </p:cNvPr>
          <p:cNvSpPr txBox="1"/>
          <p:nvPr/>
        </p:nvSpPr>
        <p:spPr>
          <a:xfrm>
            <a:off x="5322671" y="5342360"/>
            <a:ext cx="3369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https://explodingtopics.com/blog/chatgpt-users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4CCC09-139C-6A30-BB70-ED2B3329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57" y="1722674"/>
            <a:ext cx="5829600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0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D5891-21BB-8B27-4636-29A6DE56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AABDCC-3F9D-51DD-696A-78B06CE858C2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ACBC5F-B220-7C71-CBF5-A055FB688EC6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E392D-1007-A8B3-C082-C7BFA8BFC702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15BA8C73-AA04-EA24-D5E8-D3A1C205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BF503195-7002-774C-1A4B-B783625F01F9}"/>
              </a:ext>
            </a:extLst>
          </p:cNvPr>
          <p:cNvSpPr txBox="1">
            <a:spLocks noGrp="1"/>
          </p:cNvSpPr>
          <p:nvPr/>
        </p:nvSpPr>
        <p:spPr>
          <a:xfrm>
            <a:off x="1446116" y="-205416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b="1" dirty="0">
                <a:solidFill>
                  <a:schemeClr val="tx1"/>
                </a:solidFill>
              </a:rPr>
              <a:t>Countries With a National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F99E33-8246-D567-59A5-7286904B7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2910E-E48D-6793-F1DF-F01E5A44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127" y="1176173"/>
            <a:ext cx="7131417" cy="4705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562529-D9AF-5D0D-573C-84ECA1F2424C}"/>
              </a:ext>
            </a:extLst>
          </p:cNvPr>
          <p:cNvSpPr txBox="1"/>
          <p:nvPr/>
        </p:nvSpPr>
        <p:spPr>
          <a:xfrm>
            <a:off x="5658691" y="5691037"/>
            <a:ext cx="373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https://openai.com/customer-stories/morgan-stanley</a:t>
            </a:r>
          </a:p>
        </p:txBody>
      </p:sp>
    </p:spTree>
    <p:extLst>
      <p:ext uri="{BB962C8B-B14F-4D97-AF65-F5344CB8AC3E}">
        <p14:creationId xmlns:p14="http://schemas.microsoft.com/office/powerpoint/2010/main" val="40597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985</Words>
  <Application>Microsoft Office PowerPoint</Application>
  <PresentationFormat>Widescreen</PresentationFormat>
  <Paragraphs>223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Calibri Light</vt:lpstr>
      <vt:lpstr>Consolas</vt:lpstr>
      <vt:lpstr>Roboto</vt:lpstr>
      <vt:lpstr>Roboto Medium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 Chopra</dc:creator>
  <cp:lastModifiedBy>Raman Chopra</cp:lastModifiedBy>
  <cp:revision>3</cp:revision>
  <dcterms:created xsi:type="dcterms:W3CDTF">2024-03-01T10:35:09Z</dcterms:created>
  <dcterms:modified xsi:type="dcterms:W3CDTF">2024-03-08T06:58:39Z</dcterms:modified>
</cp:coreProperties>
</file>